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charts/chart1.xml" ContentType="application/vnd.openxmlformats-officedocument.drawingml.chart+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2.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Masters/slideMaster8.xml" ContentType="application/vnd.openxmlformats-officedocument.presentationml.slideMaster+xml"/>
  <Override PartName="/ppt/slides/slide8.xml" ContentType="application/vnd.openxmlformats-officedocument.presentationml.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slideMasters/slideMaster9.xml" ContentType="application/vnd.openxmlformats-officedocument.presentationml.slideMaster+xml"/>
  <Override PartName="/ppt/slides/slide9.xml" ContentType="application/vnd.openxmlformats-officedocument.presentationml.slide+xml"/>
  <Override PartName="/ppt/charts/chart9.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charts/chart10.xml" ContentType="application/vnd.openxmlformats-officedocument.drawingml.chart+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charts/chart11.xml" ContentType="application/vnd.openxmlformats-officedocument.drawingml.chart+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Relationships xmlns="http://schemas.openxmlformats.org/package/2006/relationships"><Relationship Id="rId1" Type="http://schemas.openxmlformats.org/officeDocument/2006/relationships/package" Target="../embeddings/Microsoft_Excel_Worksheet1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Revenue %</c:v>
                </c:pt>
              </c:strCache>
            </c:strRef>
          </c:tx>
          <c:spPr>
            <a:solidFill>
              <a:srgbClr val="0D6EFD"/>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Sheet1!$A$2:$A$4</c:f>
              <c:multiLvlStrCache>
                <c:ptCount val="3"/>
                <c:lvl>
                  <c:pt idx="0">
                    <c:v>PLN</c:v>
                  </c:pt>
                  <c:pt idx="1">
                    <c:v>PT Indonesia Power</c:v>
                  </c:pt>
                  <c:pt idx="2">
                    <c:v>KOB</c:v>
                  </c:pt>
                </c:lvl>
              </c:multiLvlStrCache>
            </c:multiLvlStrRef>
          </c:cat>
          <c:val>
            <c:numRef>
              <c:f>Sheet1!$B$2:$B$4</c:f>
              <c:numCache>
                <c:formatCode>General</c:formatCode>
                <c:ptCount val="3"/>
                <c:pt idx="0">
                  <c:v>79.9</c:v>
                </c:pt>
                <c:pt idx="1">
                  <c:v>16.1</c:v>
                </c:pt>
                <c:pt idx="2">
                  <c:v>4</c:v>
                </c:pt>
              </c:numCache>
            </c:numRef>
          </c:val>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gapWidth val="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Industry Avg</c:v>
                </c:pt>
              </c:strCache>
            </c:strRef>
          </c:tx>
          <c:spPr>
            <a:solidFill>
              <a:srgbClr val="0D6EFD"/>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Sheet1!$A$2:$A$7</c:f>
              <c:multiLvlStrCache>
                <c:ptCount val="6"/>
                <c:lvl>
                  <c:pt idx="0">
                    <c:v>Coal</c:v>
                  </c:pt>
                  <c:pt idx="1">
                    <c:v>Nat Gas</c:v>
                  </c:pt>
                  <c:pt idx="2">
                    <c:v>Geothermal</c:v>
                  </c:pt>
                  <c:pt idx="3">
                    <c:v>Solar</c:v>
                  </c:pt>
                  <c:pt idx="4">
                    <c:v>Wind</c:v>
                  </c:pt>
                  <c:pt idx="5">
                    <c:v>PGEO</c:v>
                  </c:pt>
                </c:lvl>
              </c:multiLvlStrCache>
            </c:multiLvlStrRef>
          </c:cat>
          <c:val>
            <c:numRef>
              <c:f>Sheet1!$B$2:$B$7</c:f>
              <c:numCache>
                <c:formatCode>General</c:formatCode>
                <c:ptCount val="6"/>
                <c:pt idx="0">
                  <c:v>900</c:v>
                </c:pt>
                <c:pt idx="1">
                  <c:v>450</c:v>
                </c:pt>
                <c:pt idx="2">
                  <c:v>55</c:v>
                </c:pt>
                <c:pt idx="3">
                  <c:v>40</c:v>
                </c:pt>
                <c:pt idx="4">
                  <c:v>12</c:v>
                </c:pt>
                <c:pt idx="5">
                  <c:v>0</c:v>
                </c:pt>
              </c:numCache>
            </c:numRef>
          </c:val>
        </c:ser>
        <c:ser>
          <c:idx val="1"/>
          <c:order val="1"/>
          <c:tx>
            <c:strRef>
              <c:f>Sheet1!$C$1</c:f>
              <c:strCache>
                <c:ptCount val="1"/>
                <c:pt idx="0">
                  <c:v>PGEO (Direct)</c:v>
                </c:pt>
              </c:strCache>
            </c:strRef>
          </c:tx>
          <c:spPr>
            <a:solidFill>
              <a:srgbClr val="343A40"/>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Sheet1!$A$2:$A$7</c:f>
              <c:multiLvlStrCache>
                <c:ptCount val="6"/>
                <c:lvl>
                  <c:pt idx="0">
                    <c:v>Coal</c:v>
                  </c:pt>
                  <c:pt idx="1">
                    <c:v>Nat Gas</c:v>
                  </c:pt>
                  <c:pt idx="2">
                    <c:v>Geothermal</c:v>
                  </c:pt>
                  <c:pt idx="3">
                    <c:v>Solar</c:v>
                  </c:pt>
                  <c:pt idx="4">
                    <c:v>Wind</c:v>
                  </c:pt>
                  <c:pt idx="5">
                    <c:v>PGEO</c:v>
                  </c:pt>
                </c:lvl>
              </c:multiLvlStrCache>
            </c:multiLvlStrRef>
          </c:cat>
          <c:val>
            <c:numRef>
              <c:f>Sheet1!$C$2:$C$7</c:f>
              <c:numCache>
                <c:formatCode>General</c:formatCode>
                <c:ptCount val="6"/>
                <c:pt idx="0">
                  <c:v>0</c:v>
                </c:pt>
                <c:pt idx="1">
                  <c:v>0</c:v>
                </c:pt>
                <c:pt idx="2">
                  <c:v>0</c:v>
                </c:pt>
                <c:pt idx="3">
                  <c:v>0</c:v>
                </c:pt>
                <c:pt idx="4">
                  <c:v>0</c:v>
                </c:pt>
                <c:pt idx="5">
                  <c:v>5</c:v>
                </c:pt>
              </c:numCache>
            </c:numRef>
          </c:val>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gapWidth val="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legend>
      <c:legendPos val="b"/>
      <c:overlay val="0"/>
      <c:txPr>
        <a:bodyPr/>
        <a:lstStyle/>
        <a:p>
          <a:pPr>
            <a:defRPr sz="1000">
              <a:solidFill>
                <a:srgbClr val="6C757D"/>
              </a:solidFill>
              <a:latin typeface="Times New Roman"/>
              <a:cs typeface="Times New Roman"/>
            </a:defRPr>
          </a:pPr>
          <a:endParaRPr lang="en-US"/>
        </a:p>
      </c:txPr>
    </c:legend>
    <c:plotVisOnly val="1"/>
    <c:dispBlanksAs val="span"/>
  </c:chart>
  <c:spPr>
    <a:noFill/>
    <a:ln>
      <a:noFill/>
    </a:ln>
    <a:effectLst/>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Downside Impact</c:v>
                </c:pt>
              </c:strCache>
            </c:strRef>
          </c:tx>
          <c:spPr>
            <a:solidFill>
              <a:srgbClr val="0D6EFD"/>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Sheet1!$A$2:$A$5</c:f>
              <c:multiLvlStrCache>
                <c:ptCount val="4"/>
                <c:lvl>
                  <c:pt idx="0">
                    <c:v>Tariff +/-10%</c:v>
                  </c:pt>
                  <c:pt idx="1">
                    <c:v>Capacity utilization +/-5%</c:v>
                  </c:pt>
                  <c:pt idx="2">
                    <c:v>WACC +/-1%</c:v>
                  </c:pt>
                  <c:pt idx="3">
                    <c:v>IDR/USD +/-10%</c:v>
                  </c:pt>
                </c:lvl>
              </c:multiLvlStrCache>
            </c:multiLvlStrRef>
          </c:cat>
          <c:val>
            <c:numRef>
              <c:f>Sheet1!$B$2:$B$5</c:f>
              <c:numCache>
                <c:formatCode>General</c:formatCode>
                <c:ptCount val="4"/>
                <c:pt idx="0">
                  <c:v>-10</c:v>
                </c:pt>
                <c:pt idx="1">
                  <c:v>-5</c:v>
                </c:pt>
                <c:pt idx="2">
                  <c:v>-1.1</c:v>
                </c:pt>
                <c:pt idx="3">
                  <c:v>-10</c:v>
                </c:pt>
              </c:numCache>
            </c:numRef>
          </c:val>
        </c:ser>
        <c:ser>
          <c:idx val="1"/>
          <c:order val="1"/>
          <c:tx>
            <c:strRef>
              <c:f>Sheet1!$C$1</c:f>
              <c:strCache>
                <c:ptCount val="1"/>
                <c:pt idx="0">
                  <c:v>Upside Impact</c:v>
                </c:pt>
              </c:strCache>
            </c:strRef>
          </c:tx>
          <c:spPr>
            <a:solidFill>
              <a:srgbClr val="343A40"/>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Sheet1!$A$2:$A$5</c:f>
              <c:multiLvlStrCache>
                <c:ptCount val="4"/>
                <c:lvl>
                  <c:pt idx="0">
                    <c:v>Tariff +/-10%</c:v>
                  </c:pt>
                  <c:pt idx="1">
                    <c:v>Capacity utilization +/-5%</c:v>
                  </c:pt>
                  <c:pt idx="2">
                    <c:v>WACC +/-1%</c:v>
                  </c:pt>
                  <c:pt idx="3">
                    <c:v>IDR/USD +/-10%</c:v>
                  </c:pt>
                </c:lvl>
              </c:multiLvlStrCache>
            </c:multiLvlStrRef>
          </c:cat>
          <c:val>
            <c:numRef>
              <c:f>Sheet1!$C$2:$C$5</c:f>
              <c:numCache>
                <c:formatCode>General</c:formatCode>
                <c:ptCount val="4"/>
                <c:pt idx="0">
                  <c:v>10</c:v>
                </c:pt>
                <c:pt idx="1">
                  <c:v>5</c:v>
                </c:pt>
                <c:pt idx="2">
                  <c:v>1.1</c:v>
                </c:pt>
                <c:pt idx="3">
                  <c:v>-0.5</c:v>
                </c:pt>
              </c:numCache>
            </c:numRef>
          </c:val>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gapWidth val="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legend>
      <c:legendPos val="b"/>
      <c:overlay val="0"/>
      <c:txPr>
        <a:bodyPr/>
        <a:lstStyle/>
        <a:p>
          <a:pPr>
            <a:defRPr sz="1000">
              <a:solidFill>
                <a:srgbClr val="6C757D"/>
              </a:solidFill>
              <a:latin typeface="Times New Roman"/>
              <a:cs typeface="Times New Roman"/>
            </a:defRPr>
          </a:pPr>
          <a:endParaRPr lang="en-US"/>
        </a:p>
      </c:txPr>
    </c:legend>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Cumulative Capacity (MW)</c:v>
                </c:pt>
              </c:strCache>
            </c:strRef>
          </c:tx>
          <c:spPr>
            <a:solidFill>
              <a:srgbClr val="0D6EFD"/>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Sheet1!$A$2:$A$6</c:f>
              <c:multiLvlStrCache>
                <c:ptCount val="5"/>
                <c:lvl>
                  <c:pt idx="0">
                    <c:v>Current</c:v>
                  </c:pt>
                  <c:pt idx="1">
                    <c:v>+ Lumut Balai</c:v>
                  </c:pt>
                  <c:pt idx="2">
                    <c:v>+ Hululais</c:v>
                  </c:pt>
                  <c:pt idx="3">
                    <c:v>+ Greenfield</c:v>
                  </c:pt>
                  <c:pt idx="4">
                    <c:v>2027 Target</c:v>
                  </c:pt>
                </c:lvl>
              </c:multiLvlStrCache>
            </c:multiLvlStrRef>
          </c:cat>
          <c:val>
            <c:numRef>
              <c:f>Sheet1!$B$2:$B$6</c:f>
              <c:numCache>
                <c:formatCode>General</c:formatCode>
                <c:ptCount val="5"/>
                <c:pt idx="0">
                  <c:v>672</c:v>
                </c:pt>
                <c:pt idx="1">
                  <c:v>727</c:v>
                </c:pt>
                <c:pt idx="2">
                  <c:v>837</c:v>
                </c:pt>
                <c:pt idx="3">
                  <c:v>1082</c:v>
                </c:pt>
                <c:pt idx="4">
                  <c:v>1072</c:v>
                </c:pt>
              </c:numCache>
            </c:numRef>
          </c:val>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gapWidth val="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Amount</c:v>
                </c:pt>
              </c:strCache>
            </c:strRef>
          </c:tx>
          <c:spPr>
            <a:solidFill>
              <a:srgbClr val="0D6EFD"/>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Sheet1!$A$2:$A$7</c:f>
              <c:multiLvlStrCache>
                <c:ptCount val="6"/>
                <c:lvl>
                  <c:pt idx="0">
                    <c:v>Revenue</c:v>
                  </c:pt>
                  <c:pt idx="1">
                    <c:v>Depreciation</c:v>
                  </c:pt>
                  <c:pt idx="2">
                    <c:v>Salaries</c:v>
                  </c:pt>
                  <c:pt idx="3">
                    <c:v>Other COGS</c:v>
                  </c:pt>
                  <c:pt idx="4">
                    <c:v>G&amp;A</c:v>
                  </c:pt>
                  <c:pt idx="5">
                    <c:v>EBITDA</c:v>
                  </c:pt>
                </c:lvl>
              </c:multiLvlStrCache>
            </c:multiLvlStrRef>
          </c:cat>
          <c:val>
            <c:numRef>
              <c:f>Sheet1!$B$2:$B$7</c:f>
              <c:numCache>
                <c:formatCode>General</c:formatCode>
                <c:ptCount val="6"/>
                <c:pt idx="0">
                  <c:v>185</c:v>
                </c:pt>
                <c:pt idx="1">
                  <c:v>-54</c:v>
                </c:pt>
                <c:pt idx="2">
                  <c:v>-19</c:v>
                </c:pt>
                <c:pt idx="3">
                  <c:v>-10</c:v>
                </c:pt>
                <c:pt idx="4">
                  <c:v>-2</c:v>
                </c:pt>
                <c:pt idx="5">
                  <c:v>155</c:v>
                </c:pt>
              </c:numCache>
            </c:numRef>
          </c:val>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gapWidth val="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pieChart>
        <c:varyColors val="1"/>
        <c:ser>
          <c:idx val="0"/>
          <c:order val="0"/>
          <c:tx>
            <c:strRef>
              <c:f>Sheet1!$B$1</c:f>
              <c:strCache>
                <c:ptCount val="1"/>
                <c:pt idx="0">
                  <c:v>COGS %</c:v>
                </c:pt>
              </c:strCache>
            </c:strRef>
          </c:tx>
          <c:spPr>
            <a:solidFill>
              <a:schemeClr val="accent1"/>
            </a:solidFill>
            <a:ln w="9525" cap="flat">
              <a:solidFill>
                <a:srgbClr val="F9F9F9"/>
              </a:solidFill>
              <a:prstDash val="solid"/>
              <a:round/>
            </a:ln>
            <a:effectLst/>
          </c:spPr>
          <c:dPt>
            <c:idx val="0"/>
            <c:bubble3D val="0"/>
            <c:spPr>
              <a:solidFill>
                <a:srgbClr val="0D6EFD"/>
              </a:solidFill>
              <a:effectLst/>
            </c:spPr>
          </c:dPt>
          <c:dPt>
            <c:idx val="1"/>
            <c:bubble3D val="0"/>
            <c:spPr>
              <a:solidFill>
                <a:srgbClr val="0D6EFD"/>
              </a:solidFill>
              <a:effectLst/>
            </c:spPr>
          </c:dPt>
          <c:dPt>
            <c:idx val="2"/>
            <c:bubble3D val="0"/>
            <c:spPr>
              <a:solidFill>
                <a:srgbClr val="0D6EFD"/>
              </a:solidFill>
              <a:effectLst/>
            </c:spPr>
          </c:dPt>
          <c:dLbls>
            <c:dLbl>
              <c:idx val="0"/>
              <c:numFmt formatCode="General" sourceLinked="0"/>
              <c:spPr/>
              <c:txPr>
                <a:bodyPr/>
                <a:lstStyle/>
                <a:p>
                  <a:pPr>
                    <a:defRPr sz="1000" b="0" i="0" u="none" strike="noStrike">
                      <a:solidFill>
                        <a:srgbClr val="212529"/>
                      </a:solidFill>
                      <a:latin typeface="Times New Roman"/>
                    </a:defRPr>
                  </a:pPr>
                </a:p>
              </c:txPr>
              <c:showLegendKey val="0"/>
              <c:showVal val="1"/>
              <c:showCatName val="0"/>
              <c:showSerName val="0"/>
              <c:showPercent val="0"/>
              <c:showBubbleSize val="0"/>
            </c:dLbl>
            <c:dLbl>
              <c:idx val="1"/>
              <c:numFmt formatCode="General" sourceLinked="0"/>
              <c:spPr/>
              <c:txPr>
                <a:bodyPr/>
                <a:lstStyle/>
                <a:p>
                  <a:pPr>
                    <a:defRPr sz="1000" b="0" i="0" u="none" strike="noStrike">
                      <a:solidFill>
                        <a:srgbClr val="212529"/>
                      </a:solidFill>
                      <a:latin typeface="Times New Roman"/>
                    </a:defRPr>
                  </a:pPr>
                </a:p>
              </c:txPr>
              <c:showLegendKey val="0"/>
              <c:showVal val="1"/>
              <c:showCatName val="0"/>
              <c:showSerName val="0"/>
              <c:showPercent val="0"/>
              <c:showBubbleSize val="0"/>
            </c:dLbl>
            <c:dLbl>
              <c:idx val="2"/>
              <c:numFmt formatCode="General" sourceLinked="0"/>
              <c:spPr/>
              <c:txPr>
                <a:bodyPr/>
                <a:lstStyle/>
                <a:p>
                  <a:pPr>
                    <a:defRPr sz="1000" b="0" i="0" u="none" strike="noStrike">
                      <a:solidFill>
                        <a:srgbClr val="212529"/>
                      </a:solidFill>
                      <a:latin typeface="Times New Roman"/>
                    </a:defRPr>
                  </a:pPr>
                </a:p>
              </c:txPr>
              <c:showLegendKey val="0"/>
              <c:showVal val="1"/>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dLblPos val="ctr"/>
            <c:showLegendKey val="0"/>
            <c:showVal val="0"/>
            <c:showCatName val="1"/>
            <c:showSerName val="0"/>
            <c:showPercent val="1"/>
            <c:showBubbleSize val="0"/>
            <c:showLeaderLines val="0"/>
          </c:dLbls>
          <c:cat>
            <c:strRef>
              <c:f>Sheet1!$A$2:$A$4</c:f>
              <c:strCache>
                <c:ptCount val="3"/>
                <c:pt idx="0">
                  <c:v>Depreciation</c:v>
                </c:pt>
                <c:pt idx="1">
                  <c:v>Wages &amp; Benefits</c:v>
                </c:pt>
                <c:pt idx="2">
                  <c:v>Other</c:v>
                </c:pt>
              </c:strCache>
            </c:strRef>
          </c:cat>
          <c:val>
            <c:numRef>
              <c:f>Sheet1!$B$2:$B$4</c:f>
              <c:numCache>
                <c:ptCount val="3"/>
                <c:pt idx="0">
                  <c:v>65.6</c:v>
                </c:pt>
                <c:pt idx="1">
                  <c:v>22.9</c:v>
                </c:pt>
                <c:pt idx="2">
                  <c:v>11.5</c:v>
                </c:pt>
              </c:numCache>
            </c:numRef>
          </c:val>
        </c:ser>
        <c:firstSliceAng val="0"/>
      </c:pieChart>
      <c:spPr>
        <a:noFill/>
        <a:ln>
          <a:noFill/>
        </a:ln>
        <a:effectLst/>
      </c:spPr>
    </c:plotArea>
    <c:plotVisOnly val="1"/>
    <c:dispBlanksAs val="span"/>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Revenue/MWh</c:v>
                </c:pt>
              </c:strCache>
            </c:strRef>
          </c:tx>
          <c:spPr>
            <a:solidFill>
              <a:srgbClr val="0D6EFD"/>
            </a:solidFill>
            <a:ln w="25400" cap="flat">
              <a:solidFill>
                <a:srgbClr val="0D6EFD"/>
              </a:solidFill>
              <a:prstDash val="solid"/>
              <a:round/>
            </a:ln>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marker>
            <c:symbol val="circle"/>
            <c:size val="6"/>
            <c:spPr>
              <a:solidFill>
                <a:srgbClr val="0D6EFD"/>
              </a:solidFill>
              <a:ln w="9525" cap="flat">
                <a:solidFill>
                  <a:srgbClr val="0D6EFD"/>
                </a:solidFill>
                <a:prstDash val="solid"/>
                <a:round/>
              </a:ln>
              <a:effectLst/>
            </c:spPr>
          </c:marker>
          <c:cat>
            <c:multiLvlStrRef>
              <c:f>Sheet1!$A$2:$A$4</c:f>
              <c:multiLvlStrCache>
                <c:ptCount val="3"/>
                <c:lvl>
                  <c:pt idx="0">
                    <c:v>FY2020</c:v>
                  </c:pt>
                  <c:pt idx="1">
                    <c:v>FY2021</c:v>
                  </c:pt>
                  <c:pt idx="2">
                    <c:v>H1 2022</c:v>
                  </c:pt>
                </c:lvl>
              </c:multiLvlStrCache>
            </c:multiLvlStrRef>
          </c:cat>
          <c:val>
            <c:numRef>
              <c:f>Sheet1!$B$2:$B$4</c:f>
              <c:numCache>
                <c:formatCode>General</c:formatCode>
                <c:ptCount val="3"/>
                <c:pt idx="0">
                  <c:v>76.7</c:v>
                </c:pt>
                <c:pt idx="1">
                  <c:v>79.1</c:v>
                </c:pt>
                <c:pt idx="2">
                  <c:v>83</c:v>
                </c:pt>
              </c:numCache>
            </c:numRef>
          </c:val>
          <c:smooth val="1"/>
        </c:ser>
        <c:ser>
          <c:idx val="1"/>
          <c:order val="1"/>
          <c:tx>
            <c:strRef>
              <c:f>Sheet1!$C$1</c:f>
              <c:strCache>
                <c:ptCount val="1"/>
                <c:pt idx="0">
                  <c:v>Spread/MWh</c:v>
                </c:pt>
              </c:strCache>
            </c:strRef>
          </c:tx>
          <c:spPr>
            <a:solidFill>
              <a:srgbClr val="343A40"/>
            </a:solidFill>
            <a:ln w="25400" cap="flat">
              <a:solidFill>
                <a:srgbClr val="343A40"/>
              </a:solidFill>
              <a:prstDash val="solid"/>
              <a:round/>
            </a:ln>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marker>
            <c:symbol val="circle"/>
            <c:size val="6"/>
            <c:spPr>
              <a:solidFill>
                <a:srgbClr val="343A40"/>
              </a:solidFill>
              <a:ln w="9525" cap="flat">
                <a:solidFill>
                  <a:srgbClr val="343A40"/>
                </a:solidFill>
                <a:prstDash val="solid"/>
                <a:round/>
              </a:ln>
              <a:effectLst/>
            </c:spPr>
          </c:marker>
          <c:cat>
            <c:multiLvlStrRef>
              <c:f>Sheet1!$A$2:$A$4</c:f>
              <c:multiLvlStrCache>
                <c:ptCount val="3"/>
                <c:lvl>
                  <c:pt idx="0">
                    <c:v>FY2020</c:v>
                  </c:pt>
                  <c:pt idx="1">
                    <c:v>FY2021</c:v>
                  </c:pt>
                  <c:pt idx="2">
                    <c:v>H1 2022</c:v>
                  </c:pt>
                </c:lvl>
              </c:multiLvlStrCache>
            </c:multiLvlStrRef>
          </c:cat>
          <c:val>
            <c:numRef>
              <c:f>Sheet1!$C$2:$C$4</c:f>
              <c:numCache>
                <c:formatCode>General</c:formatCode>
                <c:ptCount val="3"/>
                <c:pt idx="0">
                  <c:v>41.1</c:v>
                </c:pt>
                <c:pt idx="1">
                  <c:v>40</c:v>
                </c:pt>
                <c:pt idx="2">
                  <c:v>46.1</c:v>
                </c:pt>
              </c:numCache>
            </c:numRef>
          </c:val>
          <c:smooth val="1"/>
        </c:ser>
        <c:ser>
          <c:idx val="2"/>
          <c:order val="2"/>
          <c:tx>
            <c:strRef>
              <c:f>Sheet1!$D$1</c:f>
              <c:strCache>
                <c:ptCount val="1"/>
                <c:pt idx="0">
                  <c:v>Total Cost/MWh</c:v>
                </c:pt>
              </c:strCache>
            </c:strRef>
          </c:tx>
          <c:spPr>
            <a:solidFill>
              <a:srgbClr val="E9ECEF"/>
            </a:solidFill>
            <a:ln w="25400" cap="flat">
              <a:solidFill>
                <a:srgbClr val="E9ECEF"/>
              </a:solidFill>
              <a:prstDash val="solid"/>
              <a:round/>
            </a:ln>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marker>
            <c:symbol val="circle"/>
            <c:size val="6"/>
            <c:spPr>
              <a:solidFill>
                <a:srgbClr val="E9ECEF"/>
              </a:solidFill>
              <a:ln w="9525" cap="flat">
                <a:solidFill>
                  <a:srgbClr val="E9ECEF"/>
                </a:solidFill>
                <a:prstDash val="solid"/>
                <a:round/>
              </a:ln>
              <a:effectLst/>
            </c:spPr>
          </c:marker>
          <c:cat>
            <c:multiLvlStrRef>
              <c:f>Sheet1!$A$2:$A$4</c:f>
              <c:multiLvlStrCache>
                <c:ptCount val="3"/>
                <c:lvl>
                  <c:pt idx="0">
                    <c:v>FY2020</c:v>
                  </c:pt>
                  <c:pt idx="1">
                    <c:v>FY2021</c:v>
                  </c:pt>
                  <c:pt idx="2">
                    <c:v>H1 2022</c:v>
                  </c:pt>
                </c:lvl>
              </c:multiLvlStrCache>
            </c:multiLvlStrRef>
          </c:cat>
          <c:val>
            <c:numRef>
              <c:f>Sheet1!$D$2:$D$4</c:f>
              <c:numCache>
                <c:formatCode>General</c:formatCode>
                <c:ptCount val="3"/>
                <c:pt idx="0">
                  <c:v>35.6</c:v>
                </c:pt>
                <c:pt idx="1">
                  <c:v>39.1</c:v>
                </c:pt>
                <c:pt idx="2">
                  <c:v>36.9</c:v>
                </c:pt>
              </c:numCache>
            </c:numRef>
          </c:val>
          <c:smooth val="1"/>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legend>
      <c:legendPos val="r"/>
      <c:overlay val="0"/>
      <c:txPr>
        <a:bodyPr/>
        <a:lstStyle/>
        <a:p>
          <a:pPr>
            <a:defRPr sz="1000">
              <a:solidFill>
                <a:srgbClr val="6C757D"/>
              </a:solidFill>
              <a:latin typeface="Times New Roman"/>
              <a:cs typeface="Times New Roman"/>
            </a:defRPr>
          </a:pPr>
          <a:endParaRPr lang="en-US"/>
        </a:p>
      </c:txPr>
    </c:legend>
    <c:plotVisOnly val="1"/>
    <c:dispBlanksAs val="span"/>
  </c:chart>
  <c:spPr>
    <a:no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Amount</c:v>
                </c:pt>
              </c:strCache>
            </c:strRef>
          </c:tx>
          <c:spPr>
            <a:solidFill>
              <a:srgbClr val="0D6EFD"/>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Sheet1!$A$2:$A$6</c:f>
              <c:multiLvlStrCache>
                <c:ptCount val="5"/>
                <c:lvl>
                  <c:pt idx="0">
                    <c:v>Pertamina</c:v>
                  </c:pt>
                  <c:pt idx="1">
                    <c:v>JICA</c:v>
                  </c:pt>
                  <c:pt idx="2">
                    <c:v>CTF</c:v>
                  </c:pt>
                  <c:pt idx="3">
                    <c:v>IBRD</c:v>
                  </c:pt>
                  <c:pt idx="4">
                    <c:v>Bridge Loan</c:v>
                  </c:pt>
                </c:lvl>
              </c:multiLvlStrCache>
            </c:multiLvlStrRef>
          </c:cat>
          <c:val>
            <c:numRef>
              <c:f>Sheet1!$B$2:$B$6</c:f>
              <c:numCache>
                <c:formatCode>General</c:formatCode>
                <c:ptCount val="5"/>
                <c:pt idx="0">
                  <c:v>0</c:v>
                </c:pt>
                <c:pt idx="1">
                  <c:v>78</c:v>
                </c:pt>
                <c:pt idx="2">
                  <c:v>122</c:v>
                </c:pt>
                <c:pt idx="3">
                  <c:v>117</c:v>
                </c:pt>
                <c:pt idx="4">
                  <c:v>600</c:v>
                </c:pt>
              </c:numCache>
            </c:numRef>
          </c:val>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gapWidth val="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Ratio</c:v>
                </c:pt>
              </c:strCache>
            </c:strRef>
          </c:tx>
          <c:spPr>
            <a:solidFill>
              <a:srgbClr val="0D6EFD"/>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Sheet1!$A$2:$A$4</c:f>
              <c:multiLvlStrCache>
                <c:ptCount val="3"/>
                <c:lvl>
                  <c:pt idx="0">
                    <c:v>FY2020</c:v>
                  </c:pt>
                  <c:pt idx="1">
                    <c:v>FY2021</c:v>
                  </c:pt>
                  <c:pt idx="2">
                    <c:v>9M2022</c:v>
                  </c:pt>
                </c:lvl>
              </c:multiLvlStrCache>
            </c:multiLvlStrRef>
          </c:cat>
          <c:val>
            <c:numRef>
              <c:f>Sheet1!$B$2:$B$4</c:f>
              <c:numCache>
                <c:formatCode>General</c:formatCode>
                <c:ptCount val="3"/>
                <c:pt idx="0">
                  <c:v>0</c:v>
                </c:pt>
                <c:pt idx="1">
                  <c:v>2.8</c:v>
                </c:pt>
                <c:pt idx="2">
                  <c:v>2.9</c:v>
                </c:pt>
              </c:numCache>
            </c:numRef>
          </c:val>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gapWidth val="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Maintenance</c:v>
                </c:pt>
              </c:strCache>
            </c:strRef>
          </c:tx>
          <c:spPr>
            <a:solidFill>
              <a:srgbClr val="0D6EFD"/>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Sheet1!$A$2:$A$6</c:f>
              <c:multiLvlStrCache>
                <c:ptCount val="5"/>
                <c:lvl>
                  <c:pt idx="0">
                    <c:v>FY2020</c:v>
                  </c:pt>
                  <c:pt idx="1">
                    <c:v>FY2021</c:v>
                  </c:pt>
                  <c:pt idx="2">
                    <c:v>H1 2022</c:v>
                  </c:pt>
                  <c:pt idx="3">
                    <c:v>Proj FY23</c:v>
                  </c:pt>
                  <c:pt idx="4">
                    <c:v>Proj FY24</c:v>
                  </c:pt>
                </c:lvl>
              </c:multiLvlStrCache>
            </c:multiLvlStrRef>
          </c:cat>
          <c:val>
            <c:numRef>
              <c:f>Sheet1!$B$2:$B$6</c:f>
              <c:numCache>
                <c:formatCode>General</c:formatCode>
                <c:ptCount val="5"/>
                <c:pt idx="0">
                  <c:v>0.009</c:v>
                </c:pt>
                <c:pt idx="1">
                  <c:v>0.013</c:v>
                </c:pt>
                <c:pt idx="2">
                  <c:v>0.008</c:v>
                </c:pt>
                <c:pt idx="3">
                  <c:v>30</c:v>
                </c:pt>
                <c:pt idx="4">
                  <c:v>40</c:v>
                </c:pt>
              </c:numCache>
            </c:numRef>
          </c:val>
        </c:ser>
        <c:ser>
          <c:idx val="1"/>
          <c:order val="1"/>
          <c:tx>
            <c:strRef>
              <c:f>Sheet1!$C$1</c:f>
              <c:strCache>
                <c:ptCount val="1"/>
                <c:pt idx="0">
                  <c:v>Growth</c:v>
                </c:pt>
              </c:strCache>
            </c:strRef>
          </c:tx>
          <c:spPr>
            <a:solidFill>
              <a:srgbClr val="343A40"/>
            </a:solidFill>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cat>
            <c:multiLvlStrRef>
              <c:f>Sheet1!$A$2:$A$6</c:f>
              <c:multiLvlStrCache>
                <c:ptCount val="5"/>
                <c:lvl>
                  <c:pt idx="0">
                    <c:v>FY2020</c:v>
                  </c:pt>
                  <c:pt idx="1">
                    <c:v>FY2021</c:v>
                  </c:pt>
                  <c:pt idx="2">
                    <c:v>H1 2022</c:v>
                  </c:pt>
                  <c:pt idx="3">
                    <c:v>Proj FY23</c:v>
                  </c:pt>
                  <c:pt idx="4">
                    <c:v>Proj FY24</c:v>
                  </c:pt>
                </c:lvl>
              </c:multiLvlStrCache>
            </c:multiLvlStrRef>
          </c:cat>
          <c:val>
            <c:numRef>
              <c:f>Sheet1!$C$2:$C$6</c:f>
              <c:numCache>
                <c:formatCode>General</c:formatCode>
                <c:ptCount val="5"/>
                <c:pt idx="0">
                  <c:v>0.052</c:v>
                </c:pt>
                <c:pt idx="1">
                  <c:v>0.021</c:v>
                </c:pt>
                <c:pt idx="2">
                  <c:v>0.004</c:v>
                </c:pt>
                <c:pt idx="3">
                  <c:v>220</c:v>
                </c:pt>
                <c:pt idx="4">
                  <c:v>310</c:v>
                </c:pt>
              </c:numCache>
            </c:numRef>
          </c:val>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gapWidth val="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legend>
      <c:legendPos val="b"/>
      <c:overlay val="0"/>
      <c:txPr>
        <a:bodyPr/>
        <a:lstStyle/>
        <a:p>
          <a:pPr>
            <a:defRPr sz="1000">
              <a:solidFill>
                <a:srgbClr val="6C757D"/>
              </a:solidFill>
              <a:latin typeface="Times New Roman"/>
              <a:cs typeface="Times New Roman"/>
            </a:defRPr>
          </a:pPr>
          <a:endParaRPr lang="en-US"/>
        </a:p>
      </c:txPr>
    </c:legend>
    <c:plotVisOnly val="1"/>
    <c:dispBlanksAs val="span"/>
  </c:chart>
  <c:spPr>
    <a:noFill/>
    <a:ln>
      <a:noFill/>
    </a:ln>
    <a:effec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OCF</c:v>
                </c:pt>
              </c:strCache>
            </c:strRef>
          </c:tx>
          <c:spPr>
            <a:solidFill>
              <a:srgbClr val="0D6EFD"/>
            </a:solidFill>
            <a:ln w="25400" cap="flat">
              <a:solidFill>
                <a:srgbClr val="0D6EFD"/>
              </a:solidFill>
              <a:prstDash val="solid"/>
              <a:round/>
            </a:ln>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marker>
            <c:symbol val="circle"/>
            <c:size val="6"/>
            <c:spPr>
              <a:solidFill>
                <a:srgbClr val="0D6EFD"/>
              </a:solidFill>
              <a:ln w="9525" cap="flat">
                <a:solidFill>
                  <a:srgbClr val="0D6EFD"/>
                </a:solidFill>
                <a:prstDash val="solid"/>
                <a:round/>
              </a:ln>
              <a:effectLst/>
            </c:spPr>
          </c:marker>
          <c:cat>
            <c:multiLvlStrRef>
              <c:f>Sheet1!$A$2:$A$6</c:f>
              <c:multiLvlStrCache>
                <c:ptCount val="5"/>
                <c:lvl>
                  <c:pt idx="0">
                    <c:v>FY 2020</c:v>
                  </c:pt>
                  <c:pt idx="1">
                    <c:v>FY 2021</c:v>
                  </c:pt>
                  <c:pt idx="2">
                    <c:v>9M 2022</c:v>
                  </c:pt>
                  <c:pt idx="3">
                    <c:v>FY 2023 (Proj.)</c:v>
                  </c:pt>
                  <c:pt idx="4">
                    <c:v>FY 2024 (Proj.)</c:v>
                  </c:pt>
                </c:lvl>
              </c:multiLvlStrCache>
            </c:multiLvlStrRef>
          </c:cat>
          <c:val>
            <c:numRef>
              <c:f>Sheet1!$B$2:$B$6</c:f>
              <c:numCache>
                <c:formatCode>General</c:formatCode>
                <c:ptCount val="5"/>
                <c:pt idx="0">
                  <c:v>228</c:v>
                </c:pt>
                <c:pt idx="1">
                  <c:v>248</c:v>
                </c:pt>
                <c:pt idx="2">
                  <c:v>163</c:v>
                </c:pt>
                <c:pt idx="3">
                  <c:v>0</c:v>
                </c:pt>
                <c:pt idx="4">
                  <c:v>0</c:v>
                </c:pt>
              </c:numCache>
            </c:numRef>
          </c:val>
          <c:smooth val="1"/>
        </c:ser>
        <c:ser>
          <c:idx val="1"/>
          <c:order val="1"/>
          <c:tx>
            <c:strRef>
              <c:f>Sheet1!$C$1</c:f>
              <c:strCache>
                <c:ptCount val="1"/>
                <c:pt idx="0">
                  <c:v>Capex</c:v>
                </c:pt>
              </c:strCache>
            </c:strRef>
          </c:tx>
          <c:spPr>
            <a:solidFill>
              <a:srgbClr val="343A40"/>
            </a:solidFill>
            <a:ln w="25400" cap="flat">
              <a:solidFill>
                <a:srgbClr val="343A40"/>
              </a:solidFill>
              <a:prstDash val="solid"/>
              <a:round/>
            </a:ln>
            <a:effectLst/>
          </c:spPr>
          <c:invertIfNegative val="0"/>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marker>
            <c:symbol val="circle"/>
            <c:size val="6"/>
            <c:spPr>
              <a:solidFill>
                <a:srgbClr val="343A40"/>
              </a:solidFill>
              <a:ln w="9525" cap="flat">
                <a:solidFill>
                  <a:srgbClr val="343A40"/>
                </a:solidFill>
                <a:prstDash val="solid"/>
                <a:round/>
              </a:ln>
              <a:effectLst/>
            </c:spPr>
          </c:marker>
          <c:cat>
            <c:multiLvlStrRef>
              <c:f>Sheet1!$A$2:$A$6</c:f>
              <c:multiLvlStrCache>
                <c:ptCount val="5"/>
                <c:lvl>
                  <c:pt idx="0">
                    <c:v>FY 2020</c:v>
                  </c:pt>
                  <c:pt idx="1">
                    <c:v>FY 2021</c:v>
                  </c:pt>
                  <c:pt idx="2">
                    <c:v>9M 2022</c:v>
                  </c:pt>
                  <c:pt idx="3">
                    <c:v>FY 2023 (Proj.)</c:v>
                  </c:pt>
                  <c:pt idx="4">
                    <c:v>FY 2024 (Proj.)</c:v>
                  </c:pt>
                </c:lvl>
              </c:multiLvlStrCache>
            </c:multiLvlStrRef>
          </c:cat>
          <c:val>
            <c:numRef>
              <c:f>Sheet1!$C$2:$C$6</c:f>
              <c:numCache>
                <c:formatCode>General</c:formatCode>
                <c:ptCount val="5"/>
                <c:pt idx="0">
                  <c:v>61</c:v>
                </c:pt>
                <c:pt idx="1">
                  <c:v>34</c:v>
                </c:pt>
                <c:pt idx="2">
                  <c:v>22</c:v>
                </c:pt>
                <c:pt idx="3">
                  <c:v>250</c:v>
                </c:pt>
                <c:pt idx="4">
                  <c:v>350</c:v>
                </c:pt>
              </c:numCache>
            </c:numRef>
          </c:val>
          <c:smooth val="1"/>
        </c:ser>
        <c:dLbls>
          <c:numFmt formatCode="#,##0" sourceLinked="0"/>
          <c:txPr>
            <a:bodyPr/>
            <a:lstStyle/>
            <a:p>
              <a:pPr>
                <a:defRPr b="0" i="0" strike="noStrike" sz="1000" u="none">
                  <a:solidFill>
                    <a:srgbClr val="212529"/>
                  </a:solidFill>
                  <a:latin typeface="Times New Roman"/>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C757D"/>
                </a:solidFill>
                <a:latin typeface="Times New Roman"/>
              </a:defRPr>
            </a:pPr>
            <a:endParaRPr lang="en-US"/>
          </a:p>
        </c:txPr>
        <c:crossAx val="2094734554"/>
        <c:crosses val="autoZero"/>
        <c:crossBetween val="between"/>
      </c:valAx>
      <c:spPr>
        <a:noFill/>
        <a:ln>
          <a:noFill/>
        </a:ln>
        <a:effectLst/>
      </c:spPr>
    </c:plotArea>
    <c:legend>
      <c:legendPos val="b"/>
      <c:overlay val="0"/>
      <c:txPr>
        <a:bodyPr/>
        <a:lstStyle/>
        <a:p>
          <a:pPr>
            <a:defRPr sz="1000">
              <a:solidFill>
                <a:srgbClr val="6C757D"/>
              </a:solidFill>
              <a:latin typeface="Times New Roman"/>
              <a:cs typeface="Times New Roman"/>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Indonesia's largest pure-play geothermal IPO. Pertamina — the state oil company — retains ~75% indirect control through PPI and Pedeve. At the offer price of Rp875, the implied market cap is roughly USD2.4 billion, with enterprise value around USD3.1 billion after adding USD700 million in net debt. The 25% free float is the regulatory minimum. No greenshoe option was disclosed in the prospectus. Key thing to flag upfront: the bridge loan of USD600 million matures in June 2023, just four months after listing. The IPO proceeds are earmarked primarily for capacity expansion, not debt reduction — so refinancing that bridge is a near-term priority.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valuation story depends entirely on which EBITDA you use. On FY2021, you're paying 10.8x — not cheap for a utility. On annualized 9M 2022 (which benefits from tariff escalation and FX tailwinds), it's 9.6x — more attractive. P/E looks expensive on FY2021 at 29x because net income was depressed by the Sungai Penuh impairment. On annualized 9M 2022 earnings, P/E drops to ~16x, reasonable for a growth-oriented renewable utility. The prospectus confirms they used DCF, EV/EBITDA, and P/E comps but doesn't publish the specific peer names or multiples.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ESG story is genuinely strong. Geothermal has near-zero direct carbon emissions and provides baseload power — unlike solar and wind. The 13 Gold PROPER awards from Indonesia's environment ministry are the highest recognition for corporate environmental management. Kamojang alone has won 12 consecutive years. The Sustainable Fitch rating of ER2 (Good Performance) adds third-party credibility. The planned green bond of USD600-800M shows management intends to leverage the ESG angle for cheaper financing. The main weakness is the absence of a standalone ESG audit — the financial statements are EY-reviewed but environmental claims aren't independently verified to GRI or SASB standards. The LCOE comparison matters for the investment case: at USD75/MWh, geothermal is already cheaper than coal at USD78/MWh per Wood Mackenzie data in the prospectus. As carbon pricing develops in Indonesia, that gap will widen.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risks stand out for having the weakest mitigations. First, the bridge loan: USD600 million due in four months with no disclosed backup facility beyond a Pertamina comfort letter. Second, Karaha: it's running -146% gross margins with no disclosed plan to fix it. Third, the Ulubelu water permit is operating without a key permit. On the sector-wide risks, PLN concentration is structural. The natural decline rate is manageable with make-up wells but adds recurring capex. The ~50% exploration drilling success rate means the growth pipeline carries real capital loss risk.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governance structure is a classic SOE setup. The Government of Indonesia is the ultimate controlling shareholder through Pertamina and PPI, retaining about 75% post-IPO. Board independence is adequate at 67% (2 of 3 commissioners are independent), meeting the 30% regulatory minimum. The real governance concern is the web of related-party transactions. Virtually all revenue comes from state-owned PLN and Indonesia Power. Loans are from state-owned Pertamina. Cash sits in state-owned banks. This creates an ecosystem where PGE's fortunes are entirely determined by government policy. The Pertamina long-term loans at 1.41-5.28% may have been below market rates historically — the bridge loan refinancing at LIBOR plus 0.50-0.70% was materially cheaper. Key-man risk is moderate: management is competent but replaceable within the Pertamina system. The BPKP audit flagged a minor underpayment of ~USD400K for 2017-2018 and a tentative additional USD500K for 2019-2020 — immaterial amounts.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bull case requires everything to go right: full capacity build, tariff escalation continuing, and the green bond pricing at attractive yields. If PGE adds 600 MW at margins comparable to Kamojang (76% gross margin), annualized revenue could reach USD550M+ and EBITDA USD450M+, justifying 12-14x multiples or Rp1,200-1,400 per share. The bear case centers on execution and refinancing risk. Sungai Penuh is the cautionary tale — USD112 million of cumulative impairments from failed exploration. If Hululais (USD600M+ committed capex) encounters similar issues, the write-down would be devastating. PLN dispatch curtailment is a real risk that directly impacts revenue — it happened at Kamojang and could happen elsewhere as PLN manages grid balancing with cheaper renewables coming online. The base case at Rp875 is defensible but requires no major negative surprises. The sensitivity analysis shows tariff has the largest impact on value — the US PPI linkage is both the biggest upside and biggest downside lever.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verdict is Participate, not Buy — the distinction matters. At Rp875, you're paying a fair price for a high-quality contracted asset base, not getting a discount. The real value creation comes from capacity expansion, which requires execution over the next 3-5 years. The biggest near-term catalyst is the bridge loan refinancing: if the green bond prices cleanly, it removes the key overhang and could push the stock to Rp950-1,000. The biggest near-term risk is the opposite: if the bond market turns difficult, PGE depends on Pertamina's comfort letter, and minority shareholders have no recourse. Below Rp825, the risk-reward shifts decisively — you'd be paying under 9x annualized EBITDA for 82% EBITDA margins, 90% FCF conversion, and 24 years of contracted revenue. That's a price worth being aggressive at. Above Rp950, you're pricing in growth execution that's far from certain. Size the position for the base case, not the bull case.
Table overflow moved to speaker notes:
- Rows omitted for readability (1 rows omitted): FCF | 231 | 256</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QUALITY NOTICE
This slide summarizes data quality observations from the automated document extraction process used to build this presentation.
Coverage: 99.38% of the source document was successfully extracted. The following page ranges were not processed: [(3, 4), (13, 14)]. Content from these pages is not reflected in the preceding slides.
- Some pages could not be extracted and may be missing from this presentation.
Recommendation: Cross-reference any critical figures, dates, or claims in this presentation against the original source document.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thesis is forward-looking but anchored in prospectus data. The zero-fuel-cost point is what separates geothermal from every other baseload source — there's no feedstock to buy. The PLN contract structure is the real moat: take-or-pay means PLN pays even when it doesn't take the electricity, as long as PGE can supply. The 82% market share figure comes from Wood Mackenzie data cited in the prospectus. Indonesia's 40% share of global geothermal reserves is a government estimate. The US PPI tariff linkage is critical — it gives PGE a natural hedge against dollar weakness since revenue escalates in dollar terms while most costs are in rupiah. These five points form the structural bull case. The question is whether execution and governance risks offset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revenue model is almost entirely contracted. PLN and PT Indonesia Power together represent 96% of revenue — both are state-owned and AAA-rated by Pefindo, so credit risk is low. The take-or-pay structure means PGE gets paid even during PLN dispatch curtailment, as long as PGE can supply at the minimum threshold (72-90% of contracted capacity). That said, dispatch constraints did hit Kamojang steam sales by 6.7% in 9M2022 when Indonesia Power reduced offtake for maintenance. The blended tariff of ~USD83/MWh is competitive vs coal at ~USD78/MWh LCOE. Tariffs escalate quarterly on US PPI for electricity and at a fixed 2% annually for steam. The biggest revenue concentration risk is single-counterparty: PLN accounts for 80% alone. Any regulatory change to PLN's purchase obligation would be material.
Table overflow moved to speaker notes:
- Rows omitted for readability (2 rows omitted): Karaha | PJBL | 2048; Lumut Balai | PJBL | 2041+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portfolio is heavily concentrated: Kamojang and Ulubelu together deliver 68% of segment revenue and have the best margins. Karaha is a drag — its 30 MW capacity runs negative gross margins of -146% in H1 2022, driven by high fixed costs relative to tiny capacity. It's effectively subsidized by the rest of the portfolio. Among KOB assets, the Wayang Windu ESC expires in March 2039 — about 16 years out — which is the nearest major contract expiry. Sarulla (330 MW) runs until 2048 so that's secure. Production allowances from KOB contractors are modest — typically 2.66% to 4% of the contractor's net operating income. Note: the user-requested 'Suoh Sekincau' working area does not appear in the prospectus. Sibayak is essentially discontinued. The real value sits in the four core assets plus the development pipeline.
Table overflow moved to speaker notes:
- Rows omitted for readability (2 rows omitted): Lumut Balai U2 | Development | 55 MW; TOTAL PORTFOLIO | - | 1,877 MW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near-term pipeline is credible: Lumut Balai Unit 2 and Hululais are both over 85% complete and have signed EPCC contracts. The Lumut Balai U2 EPCC was awarded to a Mitsubishi-Wijaya Karya-SEPCOIII consortium in November 2022 for a 24-month build. Beyond 2025, the pipeline gets speculative. The 600 MW target by 2027 requires greenfield projects that are still in feasibility or exploration stages. Sungai Penuh has already been fully impaired — USD112 million written off cumulatively — which signals serious execution challenges. Drilling success rates historically run around 50%. Projected capex ramps dramatically to USD250M in 2023 and USD350M in 2024, funded primarily by IPO proceeds and the planned USD600-800M green bond issuance. The 13.6% capacity CAGR is ambitious but aligned with Indonesia's RUPTL targets.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Revenue growth is tariff-driven, not volume-driven — production was essentially flat at 4.6 GWh in both FY2020 and FY2021. The US PPI linkage delivered 8-9% tariff escalation in 2022 vs 2021. FY2019 numbers look massive at USD667M but that's an accounting artifact — PSAK 72 adoption in 2020 switched KOB revenue from gross to net presentation, removing USD339M of pass-through. On a like-for-like basis, revenue has compounded at about 6% annually. The EBITDA margin dip in FY2021 to 78.7% was driven by full-year Lumut Balai depreciation and higher professional services costs. The 9M2022 margin recovery to 84.7% came from rupiah depreciation reducing IDR-denominated costs. Watch the non-recurring items: the FX gain of USD15M and the Sungai Penuh impairment in prior years distort the clean earnings picture. Normalized EBITDA margins sit in the 79-82% range.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cost structure is the core of the investment case. Depreciation is two-thirds of COGS, meaning the majority of costs are non-cash. Fuel cost is literally zero — the earth's heat is the feedstock. That's why EBITDA margins exceed 80%. The cost-per-MWh trend shows a bump in FY2021 to USD39/MWh from the Lumut Balai depreciation impact, then improvement in H1 2022 as the rupiah weakened against the dollar (most operating costs are rupiah-denominated while revenue is dollar-denominated). The spread between revenue and cost per MWh expanded to USD46 in H1 2022 — that's the tariff escalation at work. Related-party costs are modest: an IT integration fee of USD425K to the Pertamina group and goods/services purchases totaling USD5.9M in 9M2022. Both appear arm's-length based on prospectus disclosures. Operating leverage is strong: a 10% revenue increase would flow almost entirely to EBITDA given the fixed cost dominance.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leverage metrics look manageable at 2.9x net debt/EBITDA, with strong coverage ratios (10x DSCR, 27x ICR). But the headline masks a structural issue: USD600 million of the USD931 million total debt is a bridge loan maturing in June 2023 — four months after listing. Management extended it once already (from June 2022) and plans to refinance with a USD600-800M green bond issuance. If that bond doesn't price, PGE relies on Pertamina's support letter from August 2022 covering one year of operations. The long-dated JICA, IBRD, and CTF facilities are concessional and attractive — the JICA loan carries just 0.6% interest, CTF at 0.5%. No assets are pledged as collateral, and there are zero financial covenants. Capex is about to ramp dramatically: from USD34M in FY2021 to projected USD250M in 2023 and USD350M in 2024. Currency mismatch: the JICA loan is yen-denominated — a 3% yen strengthening reduces profit by USD1.6M.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business is a cash machine today. FCF conversion of 90% is exceptional — it reflects the low-capex maintenance phase of mature geothermal assets. Projected capex of USD250M in 2023 and USD350M in 2024 means the company will burn through IPO proceeds quickly.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chart" Target="/ppt/charts/chart10.xml"/><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chart" Target="/ppt/charts/chart11.xml"/><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chart" Target="/ppt/charts/chart4.xml"/><Relationship Id="rId3" Type="http://schemas.openxmlformats.org/officeDocument/2006/relationships/chart" Target="/ppt/charts/chart5.xml"/><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chart" Target="/ppt/charts/chart6.xml"/><Relationship Id="rId2" Type="http://schemas.openxmlformats.org/officeDocument/2006/relationships/chart" Target="/ppt/charts/chart7.xml"/><Relationship Id="rId3" Type="http://schemas.openxmlformats.org/officeDocument/2006/relationships/chart" Target="/ppt/charts/chart8.xml"/><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9.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65760"/>
            <a:ext cx="11274552" cy="932688"/>
          </a:xfrm>
          <a:prstGeom prst="rect">
            <a:avLst/>
          </a:prstGeom>
          <a:ln/>
        </p:spPr>
        <p:txBody>
          <a:bodyPr wrap="square" rtlCol="0" anchor="ctr"/>
          <a:lstStyle/>
          <a:p>
            <a:pPr algn="l" indent="0" marL="0">
              <a:buNone/>
            </a:pPr>
            <a:r>
              <a:rPr lang="en-US" sz="3200" b="1" spc="150" kern="0" dirty="0">
                <a:solidFill>
                  <a:srgbClr val="212529"/>
                </a:solidFill>
                <a:latin typeface="Garamond" pitchFamily="34" charset="0"/>
                <a:ea typeface="Garamond" pitchFamily="34" charset="-122"/>
                <a:cs typeface="Garamond" pitchFamily="34" charset="-120"/>
              </a:rPr>
              <a:t>PGEO Raises Rp9.1 Trillion in Indonesia's Largest Geothermal IPO</a:t>
            </a:r>
            <a:endParaRPr lang="en-US" sz="3200" dirty="0"/>
          </a:p>
        </p:txBody>
      </p:sp>
      <p:sp>
        <p:nvSpPr>
          <p:cNvPr id="3" name="Text 1"/>
          <p:cNvSpPr/>
          <p:nvPr/>
        </p:nvSpPr>
        <p:spPr>
          <a:xfrm>
            <a:off x="457200" y="1371600"/>
            <a:ext cx="5029200" cy="274320"/>
          </a:xfrm>
          <a:prstGeom prst="rect">
            <a:avLst/>
          </a:prstGeom>
          <a:ln/>
        </p:spPr>
        <p:txBody>
          <a:bodyPr wrap="square" rtlCol="0" anchor="t"/>
          <a:lstStyle/>
          <a:p>
            <a:pPr indent="0" marL="0">
              <a:buNone/>
            </a:pPr>
            <a:r>
              <a:rPr lang="en-US" sz="1600" b="1" dirty="0">
                <a:solidFill>
                  <a:srgbClr val="0D6EFD"/>
                </a:solidFill>
                <a:latin typeface="Garamond" pitchFamily="34" charset="0"/>
                <a:ea typeface="Garamond" pitchFamily="34" charset="-122"/>
                <a:cs typeface="Garamond" pitchFamily="34" charset="-120"/>
              </a:rPr>
              <a:t>Deal Term Sheet</a:t>
            </a:r>
            <a:endParaRPr lang="en-US" sz="1600" dirty="0"/>
          </a:p>
        </p:txBody>
      </p:sp>
      <p:graphicFrame>
        <p:nvGraphicFramePr>
          <p:cNvPr id="2" name="Table 0"/>
          <p:cNvGraphicFramePr>
            <a:graphicFrameLocks noGrp="1"/>
          </p:cNvGraphicFramePr>
          <p:nvPr>
            <p:extLst>
              <p:ext uri="{D42A27DB-BD31-4B8C-83A1-F6EECF244321}">
                <p14:modId xmlns:p14="http://schemas.microsoft.com/office/powerpoint/2010/main" val="1579011935"/>
              </p:ext>
            </p:extLst>
          </p:nvPr>
        </p:nvGraphicFramePr>
        <p:xfrm>
          <a:off x="708660" y="1828800"/>
          <a:ext cx="4526280" cy="2843784"/>
        </p:xfrm>
        <a:graphic>
          <a:graphicData uri="http://schemas.openxmlformats.org/drawingml/2006/table">
            <a:tbl>
              <a:tblPr/>
              <a:tblGrid>
                <a:gridCol w="1508760"/>
                <a:gridCol w="3017520"/>
              </a:tblGrid>
              <a:tr h="411480">
                <a:tc>
                  <a:txBody>
                    <a:bodyPr/>
                    <a:lstStyle/>
                    <a:p>
                      <a:pPr algn="ctr" indent="0" marL="0">
                        <a:buNone/>
                      </a:pPr>
                      <a:r>
                        <a:rPr lang="en-US" sz="1400" b="1" dirty="0">
                          <a:solidFill>
                            <a:srgbClr val="FFFFFF"/>
                          </a:solidFill>
                          <a:latin typeface="Garamond" pitchFamily="34" charset="0"/>
                          <a:ea typeface="Garamond" pitchFamily="34" charset="-122"/>
                          <a:cs typeface="Garamond" pitchFamily="34" charset="-120"/>
                        </a:rPr>
                        <a:t>Metric</a:t>
                      </a:r>
                      <a:endParaRPr lang="en-US" sz="14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400" b="1" dirty="0">
                          <a:solidFill>
                            <a:srgbClr val="FFFFFF"/>
                          </a:solidFill>
                          <a:latin typeface="Garamond" pitchFamily="34" charset="0"/>
                          <a:ea typeface="Garamond" pitchFamily="34" charset="-122"/>
                          <a:cs typeface="Garamond" pitchFamily="34" charset="-120"/>
                        </a:rPr>
                        <a:t>Details</a:t>
                      </a:r>
                      <a:endParaRPr lang="en-US" sz="14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Company</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PT Pertamina Geothermal Energy Tbk</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Ticker / Exchange</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PGEO / IDX (BEI)</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IPO Date</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February 2023</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Offer Price</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Rp875 (Range: Rp820–Rp945)</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Shares Offered</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10.35B (25.0% Free Float)</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Total Proceeds</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Rp9.06T (~USD609M)</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Use of Proceeds</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~85% development / ~15% debt repayment</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5" name="Text 2"/>
          <p:cNvSpPr/>
          <p:nvPr/>
        </p:nvSpPr>
        <p:spPr>
          <a:xfrm>
            <a:off x="5943600" y="1371600"/>
            <a:ext cx="5760720" cy="274320"/>
          </a:xfrm>
          <a:prstGeom prst="rect">
            <a:avLst/>
          </a:prstGeom>
          <a:ln/>
        </p:spPr>
        <p:txBody>
          <a:bodyPr wrap="square" rtlCol="0" anchor="t"/>
          <a:lstStyle/>
          <a:p>
            <a:pPr indent="0" marL="0">
              <a:buNone/>
            </a:pPr>
            <a:r>
              <a:rPr lang="en-US" sz="1600" b="1" dirty="0">
                <a:solidFill>
                  <a:srgbClr val="0D6EFD"/>
                </a:solidFill>
                <a:latin typeface="Garamond" pitchFamily="34" charset="0"/>
                <a:ea typeface="Garamond" pitchFamily="34" charset="-122"/>
                <a:cs typeface="Garamond" pitchFamily="34" charset="-120"/>
              </a:rPr>
              <a:t>Simplified Corporate Structure</a:t>
            </a:r>
            <a:endParaRPr lang="en-US" sz="1600" dirty="0"/>
          </a:p>
        </p:txBody>
      </p:sp>
      <p:sp>
        <p:nvSpPr>
          <p:cNvPr id="6" name="Shape 3"/>
          <p:cNvSpPr/>
          <p:nvPr/>
        </p:nvSpPr>
        <p:spPr>
          <a:xfrm>
            <a:off x="6537960" y="1828800"/>
            <a:ext cx="4572000" cy="548640"/>
          </a:xfrm>
          <a:prstGeom prst="rect">
            <a:avLst/>
          </a:prstGeom>
          <a:solidFill>
            <a:srgbClr val="F8F9FA"/>
          </a:solidFill>
          <a:ln w="12700">
            <a:solidFill>
              <a:srgbClr val="DEE2E6"/>
            </a:solidFill>
            <a:prstDash val="solid"/>
          </a:ln>
        </p:spPr>
      </p:sp>
      <p:sp>
        <p:nvSpPr>
          <p:cNvPr id="7" name="Text 4"/>
          <p:cNvSpPr/>
          <p:nvPr/>
        </p:nvSpPr>
        <p:spPr>
          <a:xfrm>
            <a:off x="6647688" y="1920240"/>
            <a:ext cx="4352544" cy="36576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Government of Indonesia → PT Pertamina (Persero)</a:t>
            </a:r>
            <a:endParaRPr lang="en-US" sz="1200" dirty="0"/>
          </a:p>
        </p:txBody>
      </p:sp>
      <p:sp>
        <p:nvSpPr>
          <p:cNvPr id="8" name="Shape 5"/>
          <p:cNvSpPr/>
          <p:nvPr/>
        </p:nvSpPr>
        <p:spPr>
          <a:xfrm>
            <a:off x="6537960" y="2560320"/>
            <a:ext cx="4572000" cy="548640"/>
          </a:xfrm>
          <a:prstGeom prst="rect">
            <a:avLst/>
          </a:prstGeom>
          <a:solidFill>
            <a:srgbClr val="F8F9FA"/>
          </a:solidFill>
          <a:ln w="12700">
            <a:solidFill>
              <a:srgbClr val="DEE2E6"/>
            </a:solidFill>
            <a:prstDash val="solid"/>
          </a:ln>
        </p:spPr>
      </p:sp>
      <p:sp>
        <p:nvSpPr>
          <p:cNvPr id="9" name="Text 6"/>
          <p:cNvSpPr/>
          <p:nvPr/>
        </p:nvSpPr>
        <p:spPr>
          <a:xfrm>
            <a:off x="6647688" y="2651760"/>
            <a:ext cx="4352544" cy="36576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PT Pertamina Power Indonesia (69.0%) &amp; Pedeve (6.0%)</a:t>
            </a:r>
            <a:endParaRPr lang="en-US" sz="1200" dirty="0"/>
          </a:p>
        </p:txBody>
      </p:sp>
      <p:sp>
        <p:nvSpPr>
          <p:cNvPr id="10" name="Shape 7"/>
          <p:cNvSpPr/>
          <p:nvPr/>
        </p:nvSpPr>
        <p:spPr>
          <a:xfrm>
            <a:off x="6537960" y="3291840"/>
            <a:ext cx="4572000" cy="548640"/>
          </a:xfrm>
          <a:prstGeom prst="rect">
            <a:avLst/>
          </a:prstGeom>
          <a:solidFill>
            <a:srgbClr val="0D6EFD"/>
          </a:solidFill>
          <a:ln w="12700">
            <a:solidFill>
              <a:srgbClr val="0D6EFD"/>
            </a:solidFill>
            <a:prstDash val="solid"/>
          </a:ln>
        </p:spPr>
      </p:sp>
      <p:sp>
        <p:nvSpPr>
          <p:cNvPr id="11" name="Text 8"/>
          <p:cNvSpPr/>
          <p:nvPr/>
        </p:nvSpPr>
        <p:spPr>
          <a:xfrm>
            <a:off x="6647688" y="3383280"/>
            <a:ext cx="4352544" cy="36576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PT Pertamina Geothermal Energy (Public 25.0%)</a:t>
            </a:r>
            <a:endParaRPr lang="en-US" sz="1200" dirty="0"/>
          </a:p>
        </p:txBody>
      </p:sp>
      <p:sp>
        <p:nvSpPr>
          <p:cNvPr id="12" name="Text 9"/>
          <p:cNvSpPr/>
          <p:nvPr/>
        </p:nvSpPr>
        <p:spPr>
          <a:xfrm>
            <a:off x="5943600" y="4206240"/>
            <a:ext cx="5760720" cy="274320"/>
          </a:xfrm>
          <a:prstGeom prst="rect">
            <a:avLst/>
          </a:prstGeom>
          <a:ln/>
        </p:spPr>
        <p:txBody>
          <a:bodyPr wrap="square" rtlCol="0" anchor="t"/>
          <a:lstStyle/>
          <a:p>
            <a:pPr indent="0" marL="0">
              <a:buNone/>
            </a:pPr>
            <a:r>
              <a:rPr lang="en-US" sz="1600" b="1" dirty="0">
                <a:solidFill>
                  <a:srgbClr val="0D6EFD"/>
                </a:solidFill>
                <a:latin typeface="Garamond" pitchFamily="34" charset="0"/>
                <a:ea typeface="Garamond" pitchFamily="34" charset="-122"/>
                <a:cs typeface="Garamond" pitchFamily="34" charset="-120"/>
              </a:rPr>
              <a:t>Implied Market Capitalization</a:t>
            </a:r>
            <a:endParaRPr lang="en-US" sz="1600" dirty="0"/>
          </a:p>
        </p:txBody>
      </p:sp>
      <p:sp>
        <p:nvSpPr>
          <p:cNvPr id="13" name="Shape 10"/>
          <p:cNvSpPr/>
          <p:nvPr/>
        </p:nvSpPr>
        <p:spPr>
          <a:xfrm>
            <a:off x="5943600" y="4572000"/>
            <a:ext cx="1737360" cy="822960"/>
          </a:xfrm>
          <a:prstGeom prst="roundRect">
            <a:avLst>
              <a:gd name="adj" fmla="val 5556"/>
            </a:avLst>
          </a:prstGeom>
          <a:solidFill>
            <a:srgbClr val="F8F9FA"/>
          </a:solidFill>
          <a:ln w="12700">
            <a:solidFill>
              <a:srgbClr val="DEE2E6"/>
            </a:solidFill>
            <a:prstDash val="solid"/>
          </a:ln>
        </p:spPr>
      </p:sp>
      <p:sp>
        <p:nvSpPr>
          <p:cNvPr id="14" name="Text 11"/>
          <p:cNvSpPr/>
          <p:nvPr/>
        </p:nvSpPr>
        <p:spPr>
          <a:xfrm>
            <a:off x="6053328" y="4709160"/>
            <a:ext cx="1517904" cy="548640"/>
          </a:xfrm>
          <a:prstGeom prst="rect">
            <a:avLst/>
          </a:prstGeom>
          <a:ln/>
        </p:spPr>
        <p:txBody>
          <a:bodyPr wrap="square" rtlCol="0" anchor="t"/>
          <a:lstStyle/>
          <a:p>
            <a:pPr indent="0" marL="0">
              <a:buNone/>
            </a:pPr>
            <a:r>
              <a:rPr lang="en-US" sz="1300" dirty="0">
                <a:solidFill>
                  <a:srgbClr val="6C757D"/>
                </a:solidFill>
                <a:latin typeface="Times New Roman" pitchFamily="34" charset="0"/>
                <a:ea typeface="Times New Roman" pitchFamily="34" charset="-122"/>
                <a:cs typeface="Times New Roman" pitchFamily="34" charset="-120"/>
              </a:rPr>
              <a:t>Low (Rp820)</a:t>
            </a:r>
            <a:pPr indent="0" marL="0">
              <a:buNone/>
            </a:pPr>
            <a:r>
              <a:rPr lang="en-US" sz="1300" b="1" dirty="0">
                <a:solidFill>
                  <a:srgbClr val="6C757D"/>
                </a:solidFill>
                <a:latin typeface="Garamond" pitchFamily="34" charset="0"/>
                <a:ea typeface="Garamond" pitchFamily="34" charset="-122"/>
                <a:cs typeface="Garamond" pitchFamily="34" charset="-120"/>
              </a:rPr>
              <a:t>USD 2.28B</a:t>
            </a:r>
            <a:endParaRPr lang="en-US" sz="1300" dirty="0"/>
          </a:p>
        </p:txBody>
      </p:sp>
      <p:sp>
        <p:nvSpPr>
          <p:cNvPr id="15" name="Shape 12"/>
          <p:cNvSpPr/>
          <p:nvPr/>
        </p:nvSpPr>
        <p:spPr>
          <a:xfrm>
            <a:off x="7955280" y="4572000"/>
            <a:ext cx="1737360" cy="822960"/>
          </a:xfrm>
          <a:prstGeom prst="roundRect">
            <a:avLst>
              <a:gd name="adj" fmla="val 5556"/>
            </a:avLst>
          </a:prstGeom>
          <a:solidFill>
            <a:srgbClr val="212529"/>
          </a:solidFill>
          <a:ln w="12700">
            <a:solidFill>
              <a:srgbClr val="212529"/>
            </a:solidFill>
            <a:prstDash val="solid"/>
          </a:ln>
        </p:spPr>
      </p:sp>
      <p:sp>
        <p:nvSpPr>
          <p:cNvPr id="16" name="Text 13"/>
          <p:cNvSpPr/>
          <p:nvPr/>
        </p:nvSpPr>
        <p:spPr>
          <a:xfrm>
            <a:off x="8065008" y="4709160"/>
            <a:ext cx="1517904" cy="548640"/>
          </a:xfrm>
          <a:prstGeom prst="rect">
            <a:avLst/>
          </a:prstGeom>
          <a:ln/>
        </p:spPr>
        <p:txBody>
          <a:bodyPr wrap="square" rtlCol="0" anchor="t"/>
          <a:lstStyle/>
          <a:p>
            <a:pPr indent="0" marL="0">
              <a:buNone/>
            </a:pPr>
            <a:r>
              <a:rPr lang="en-US" sz="1300" dirty="0">
                <a:solidFill>
                  <a:srgbClr val="FFFFFF"/>
                </a:solidFill>
                <a:latin typeface="Times New Roman" pitchFamily="34" charset="0"/>
                <a:ea typeface="Times New Roman" pitchFamily="34" charset="-122"/>
                <a:cs typeface="Times New Roman" pitchFamily="34" charset="-120"/>
              </a:rPr>
              <a:t>Mid (Rp875)</a:t>
            </a:r>
            <a:pPr indent="0" marL="0">
              <a:buNone/>
            </a:pPr>
            <a:r>
              <a:rPr lang="en-US" sz="1300" b="1" dirty="0">
                <a:solidFill>
                  <a:srgbClr val="FFFFFF"/>
                </a:solidFill>
                <a:latin typeface="Garamond" pitchFamily="34" charset="0"/>
                <a:ea typeface="Garamond" pitchFamily="34" charset="-122"/>
                <a:cs typeface="Garamond" pitchFamily="34" charset="-120"/>
              </a:rPr>
              <a:t>USD 2.43B</a:t>
            </a:r>
            <a:endParaRPr lang="en-US" sz="1300" dirty="0"/>
          </a:p>
        </p:txBody>
      </p:sp>
      <p:sp>
        <p:nvSpPr>
          <p:cNvPr id="17" name="Shape 14"/>
          <p:cNvSpPr/>
          <p:nvPr/>
        </p:nvSpPr>
        <p:spPr>
          <a:xfrm>
            <a:off x="9966960" y="4572000"/>
            <a:ext cx="1737360" cy="822960"/>
          </a:xfrm>
          <a:prstGeom prst="roundRect">
            <a:avLst>
              <a:gd name="adj" fmla="val 5556"/>
            </a:avLst>
          </a:prstGeom>
          <a:solidFill>
            <a:srgbClr val="F8F9FA"/>
          </a:solidFill>
          <a:ln w="12700">
            <a:solidFill>
              <a:srgbClr val="DEE2E6"/>
            </a:solidFill>
            <a:prstDash val="solid"/>
          </a:ln>
        </p:spPr>
      </p:sp>
      <p:sp>
        <p:nvSpPr>
          <p:cNvPr id="18" name="Text 15"/>
          <p:cNvSpPr/>
          <p:nvPr/>
        </p:nvSpPr>
        <p:spPr>
          <a:xfrm>
            <a:off x="10076688" y="4709160"/>
            <a:ext cx="1517904" cy="548640"/>
          </a:xfrm>
          <a:prstGeom prst="rect">
            <a:avLst/>
          </a:prstGeom>
          <a:ln/>
        </p:spPr>
        <p:txBody>
          <a:bodyPr wrap="square" rtlCol="0" anchor="t"/>
          <a:lstStyle/>
          <a:p>
            <a:pPr indent="0" marL="0">
              <a:buNone/>
            </a:pPr>
            <a:r>
              <a:rPr lang="en-US" sz="1300" dirty="0">
                <a:solidFill>
                  <a:srgbClr val="6C757D"/>
                </a:solidFill>
                <a:latin typeface="Times New Roman" pitchFamily="34" charset="0"/>
                <a:ea typeface="Times New Roman" pitchFamily="34" charset="-122"/>
                <a:cs typeface="Times New Roman" pitchFamily="34" charset="-120"/>
              </a:rPr>
              <a:t>High (Rp945)</a:t>
            </a:r>
            <a:pPr indent="0" marL="0">
              <a:buNone/>
            </a:pPr>
            <a:r>
              <a:rPr lang="en-US" sz="1300" b="1" dirty="0">
                <a:solidFill>
                  <a:srgbClr val="6C757D"/>
                </a:solidFill>
                <a:latin typeface="Garamond" pitchFamily="34" charset="0"/>
                <a:ea typeface="Garamond" pitchFamily="34" charset="-122"/>
                <a:cs typeface="Garamond" pitchFamily="34" charset="-120"/>
              </a:rPr>
              <a:t>USD 2.63B</a:t>
            </a:r>
            <a:endParaRPr lang="en-US" sz="1300" dirty="0"/>
          </a:p>
        </p:txBody>
      </p:sp>
      <p:sp>
        <p:nvSpPr>
          <p:cNvPr id="19" name="Shape 16"/>
          <p:cNvSpPr/>
          <p:nvPr/>
        </p:nvSpPr>
        <p:spPr>
          <a:xfrm>
            <a:off x="457200" y="5852160"/>
            <a:ext cx="11274552" cy="0"/>
          </a:xfrm>
          <a:prstGeom prst="line">
            <a:avLst/>
          </a:prstGeom>
          <a:noFill/>
          <a:ln w="12700">
            <a:solidFill>
              <a:srgbClr val="DEE2E6"/>
            </a:solidFill>
            <a:prstDash val="solid"/>
          </a:ln>
        </p:spPr>
      </p:sp>
      <p:sp>
        <p:nvSpPr>
          <p:cNvPr id="20" name="Text 17"/>
          <p:cNvSpPr/>
          <p:nvPr/>
        </p:nvSpPr>
        <p:spPr>
          <a:xfrm>
            <a:off x="457200" y="6035040"/>
            <a:ext cx="11274552" cy="365760"/>
          </a:xfrm>
          <a:prstGeom prst="rect">
            <a:avLst/>
          </a:prstGeom>
          <a:ln/>
        </p:spPr>
        <p:txBody>
          <a:bodyPr wrap="square" rtlCol="0" anchor="t"/>
          <a:lstStyle/>
          <a:p>
            <a:pPr indent="0" marL="0">
              <a:buNone/>
            </a:pPr>
            <a:r>
              <a:rPr lang="en-US" sz="1100" dirty="0">
                <a:solidFill>
                  <a:srgbClr val="6C757D"/>
                </a:solidFill>
                <a:latin typeface="Times New Roman" pitchFamily="34" charset="0"/>
                <a:ea typeface="Times New Roman" pitchFamily="34" charset="-122"/>
                <a:cs typeface="Times New Roman" pitchFamily="34" charset="-120"/>
              </a:rPr>
              <a:t>Lead Underwriters: CLSA, Credit Suisse, Mandiri Sekuritas | Note: USD/IDR rate 14,882 used for conversions.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731520"/>
          </a:xfrm>
          <a:prstGeom prst="rect">
            <a:avLst/>
          </a:prstGeom>
          <a:ln/>
        </p:spPr>
        <p:txBody>
          <a:bodyPr wrap="square" rtlCol="0" anchor="t"/>
          <a:lstStyle/>
          <a:p>
            <a:pPr indent="0" marL="0">
              <a:buNone/>
            </a:pPr>
            <a:r>
              <a:rPr lang="en-US" sz="2400" b="1" dirty="0">
                <a:solidFill>
                  <a:srgbClr val="212529"/>
                </a:solidFill>
                <a:latin typeface="Garamond" pitchFamily="34" charset="0"/>
                <a:ea typeface="Garamond" pitchFamily="34" charset="-122"/>
                <a:cs typeface="Garamond" pitchFamily="34" charset="-120"/>
              </a:rPr>
              <a:t>IPO Prices at 9.6-10.8x EV/EBITDA — Reasonable for Contracted Geothermal</a:t>
            </a:r>
            <a:endParaRPr lang="en-US" sz="2400" dirty="0"/>
          </a:p>
        </p:txBody>
      </p:sp>
      <p:sp>
        <p:nvSpPr>
          <p:cNvPr id="3" name="Shape 1"/>
          <p:cNvSpPr/>
          <p:nvPr/>
        </p:nvSpPr>
        <p:spPr>
          <a:xfrm>
            <a:off x="457200" y="1005840"/>
            <a:ext cx="11274552" cy="0"/>
          </a:xfrm>
          <a:prstGeom prst="line">
            <a:avLst/>
          </a:prstGeom>
          <a:noFill/>
          <a:ln w="19050">
            <a:solidFill>
              <a:srgbClr val="0D6EFD"/>
            </a:solidFill>
            <a:prstDash val="solid"/>
          </a:ln>
        </p:spPr>
      </p:sp>
      <p:sp>
        <p:nvSpPr>
          <p:cNvPr id="4" name="Shape 2"/>
          <p:cNvSpPr/>
          <p:nvPr/>
        </p:nvSpPr>
        <p:spPr>
          <a:xfrm>
            <a:off x="457200" y="1188720"/>
            <a:ext cx="6766560" cy="4754880"/>
          </a:xfrm>
          <a:prstGeom prst="rect">
            <a:avLst/>
          </a:prstGeom>
          <a:solidFill>
            <a:srgbClr val="F8F9FA"/>
          </a:solidFill>
          <a:ln w="12700">
            <a:solidFill>
              <a:srgbClr val="DEE2E6"/>
            </a:solidFill>
            <a:prstDash val="solid"/>
          </a:ln>
        </p:spPr>
      </p:sp>
      <p:sp>
        <p:nvSpPr>
          <p:cNvPr id="5" name="Text 3"/>
          <p:cNvSpPr/>
          <p:nvPr/>
        </p:nvSpPr>
        <p:spPr>
          <a:xfrm>
            <a:off x="640080" y="1371600"/>
            <a:ext cx="6400800" cy="36576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Implied Valuation Ranges per Methodology (Rp / Share)</a:t>
            </a:r>
            <a:endParaRPr lang="en-US" sz="1200" dirty="0"/>
          </a:p>
        </p:txBody>
      </p:sp>
      <p:sp>
        <p:nvSpPr>
          <p:cNvPr id="6" name="Shape 4"/>
          <p:cNvSpPr/>
          <p:nvPr/>
        </p:nvSpPr>
        <p:spPr>
          <a:xfrm>
            <a:off x="2377440" y="5303520"/>
            <a:ext cx="4206240" cy="0"/>
          </a:xfrm>
          <a:prstGeom prst="line">
            <a:avLst/>
          </a:prstGeom>
          <a:noFill/>
          <a:ln w="12700">
            <a:solidFill>
              <a:srgbClr val="6C757D"/>
            </a:solidFill>
            <a:prstDash val="solid"/>
          </a:ln>
        </p:spPr>
      </p:sp>
      <p:sp>
        <p:nvSpPr>
          <p:cNvPr id="7" name="Text 5"/>
          <p:cNvSpPr/>
          <p:nvPr/>
        </p:nvSpPr>
        <p:spPr>
          <a:xfrm>
            <a:off x="2103120" y="5394960"/>
            <a:ext cx="548640" cy="274320"/>
          </a:xfrm>
          <a:prstGeom prst="rect">
            <a:avLst/>
          </a:prstGeom>
          <a:ln/>
        </p:spPr>
        <p:txBody>
          <a:bodyPr wrap="square" rtlCol="0" anchor="t"/>
          <a:lstStyle/>
          <a:p>
            <a:pPr indent="0" marL="0">
              <a:buNone/>
            </a:pPr>
            <a:r>
              <a:rPr lang="en-US" sz="1100" dirty="0">
                <a:solidFill>
                  <a:srgbClr val="6C757D"/>
                </a:solidFill>
                <a:latin typeface="Times New Roman" pitchFamily="34" charset="0"/>
                <a:ea typeface="Times New Roman" pitchFamily="34" charset="-122"/>
                <a:cs typeface="Times New Roman" pitchFamily="34" charset="-120"/>
              </a:rPr>
              <a:t>Rp600</a:t>
            </a:r>
            <a:endParaRPr lang="en-US" sz="1100" dirty="0"/>
          </a:p>
        </p:txBody>
      </p:sp>
      <p:sp>
        <p:nvSpPr>
          <p:cNvPr id="8" name="Text 6"/>
          <p:cNvSpPr/>
          <p:nvPr/>
        </p:nvSpPr>
        <p:spPr>
          <a:xfrm>
            <a:off x="3502152" y="5394960"/>
            <a:ext cx="548640" cy="274320"/>
          </a:xfrm>
          <a:prstGeom prst="rect">
            <a:avLst/>
          </a:prstGeom>
          <a:ln/>
        </p:spPr>
        <p:txBody>
          <a:bodyPr wrap="square" rtlCol="0" anchor="t"/>
          <a:lstStyle/>
          <a:p>
            <a:pPr indent="0" marL="0">
              <a:buNone/>
            </a:pPr>
            <a:r>
              <a:rPr lang="en-US" sz="1100" dirty="0">
                <a:solidFill>
                  <a:srgbClr val="6C757D"/>
                </a:solidFill>
                <a:latin typeface="Times New Roman" pitchFamily="34" charset="0"/>
                <a:ea typeface="Times New Roman" pitchFamily="34" charset="-122"/>
                <a:cs typeface="Times New Roman" pitchFamily="34" charset="-120"/>
              </a:rPr>
              <a:t>Rp900</a:t>
            </a:r>
            <a:endParaRPr lang="en-US" sz="1100" dirty="0"/>
          </a:p>
        </p:txBody>
      </p:sp>
      <p:sp>
        <p:nvSpPr>
          <p:cNvPr id="9" name="Text 7"/>
          <p:cNvSpPr/>
          <p:nvPr/>
        </p:nvSpPr>
        <p:spPr>
          <a:xfrm>
            <a:off x="4910328" y="5394960"/>
            <a:ext cx="548640" cy="274320"/>
          </a:xfrm>
          <a:prstGeom prst="rect">
            <a:avLst/>
          </a:prstGeom>
          <a:ln/>
        </p:spPr>
        <p:txBody>
          <a:bodyPr wrap="square" rtlCol="0" anchor="t"/>
          <a:lstStyle/>
          <a:p>
            <a:pPr indent="0" marL="0">
              <a:buNone/>
            </a:pPr>
            <a:r>
              <a:rPr lang="en-US" sz="1100" dirty="0">
                <a:solidFill>
                  <a:srgbClr val="6C757D"/>
                </a:solidFill>
                <a:latin typeface="Times New Roman" pitchFamily="34" charset="0"/>
                <a:ea typeface="Times New Roman" pitchFamily="34" charset="-122"/>
                <a:cs typeface="Times New Roman" pitchFamily="34" charset="-120"/>
              </a:rPr>
              <a:t>Rp1200</a:t>
            </a:r>
            <a:endParaRPr lang="en-US" sz="1100" dirty="0"/>
          </a:p>
        </p:txBody>
      </p:sp>
      <p:sp>
        <p:nvSpPr>
          <p:cNvPr id="10" name="Text 8"/>
          <p:cNvSpPr/>
          <p:nvPr/>
        </p:nvSpPr>
        <p:spPr>
          <a:xfrm>
            <a:off x="6309360" y="5394960"/>
            <a:ext cx="548640" cy="274320"/>
          </a:xfrm>
          <a:prstGeom prst="rect">
            <a:avLst/>
          </a:prstGeom>
          <a:ln/>
        </p:spPr>
        <p:txBody>
          <a:bodyPr wrap="square" rtlCol="0" anchor="t"/>
          <a:lstStyle/>
          <a:p>
            <a:pPr indent="0" marL="0">
              <a:buNone/>
            </a:pPr>
            <a:r>
              <a:rPr lang="en-US" sz="1100" dirty="0">
                <a:solidFill>
                  <a:srgbClr val="6C757D"/>
                </a:solidFill>
                <a:latin typeface="Times New Roman" pitchFamily="34" charset="0"/>
                <a:ea typeface="Times New Roman" pitchFamily="34" charset="-122"/>
                <a:cs typeface="Times New Roman" pitchFamily="34" charset="-120"/>
              </a:rPr>
              <a:t>Rp1500</a:t>
            </a:r>
            <a:endParaRPr lang="en-US" sz="1100" dirty="0"/>
          </a:p>
        </p:txBody>
      </p:sp>
      <p:sp>
        <p:nvSpPr>
          <p:cNvPr id="11" name="Text 9"/>
          <p:cNvSpPr/>
          <p:nvPr/>
        </p:nvSpPr>
        <p:spPr>
          <a:xfrm>
            <a:off x="640080" y="2103120"/>
            <a:ext cx="1828800" cy="54864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EV/EBITDA 10-14x FY2021</a:t>
            </a:r>
            <a:endParaRPr lang="en-US" sz="1200" dirty="0"/>
          </a:p>
        </p:txBody>
      </p:sp>
      <p:sp>
        <p:nvSpPr>
          <p:cNvPr id="12" name="Shape 10"/>
          <p:cNvSpPr/>
          <p:nvPr/>
        </p:nvSpPr>
        <p:spPr>
          <a:xfrm>
            <a:off x="3273552" y="2103120"/>
            <a:ext cx="1947672" cy="457200"/>
          </a:xfrm>
          <a:prstGeom prst="rect">
            <a:avLst/>
          </a:prstGeom>
          <a:solidFill>
            <a:srgbClr val="CED4DA"/>
          </a:solidFill>
          <a:ln/>
        </p:spPr>
      </p:sp>
      <p:sp>
        <p:nvSpPr>
          <p:cNvPr id="13" name="Text 11"/>
          <p:cNvSpPr/>
          <p:nvPr/>
        </p:nvSpPr>
        <p:spPr>
          <a:xfrm>
            <a:off x="2724912" y="2194560"/>
            <a:ext cx="502920" cy="27432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791</a:t>
            </a:r>
            <a:endParaRPr lang="en-US" sz="1100" dirty="0"/>
          </a:p>
        </p:txBody>
      </p:sp>
      <p:sp>
        <p:nvSpPr>
          <p:cNvPr id="14" name="Text 12"/>
          <p:cNvSpPr/>
          <p:nvPr/>
        </p:nvSpPr>
        <p:spPr>
          <a:xfrm>
            <a:off x="5266944" y="2194560"/>
            <a:ext cx="502920" cy="27432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1208</a:t>
            </a:r>
            <a:endParaRPr lang="en-US" sz="1100" dirty="0"/>
          </a:p>
        </p:txBody>
      </p:sp>
      <p:sp>
        <p:nvSpPr>
          <p:cNvPr id="15" name="Text 13"/>
          <p:cNvSpPr/>
          <p:nvPr/>
        </p:nvSpPr>
        <p:spPr>
          <a:xfrm>
            <a:off x="640080" y="3017520"/>
            <a:ext cx="1828800" cy="54864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EV/EBITDA 10-14x Ann. 9M2022</a:t>
            </a:r>
            <a:endParaRPr lang="en-US" sz="1200" dirty="0"/>
          </a:p>
        </p:txBody>
      </p:sp>
      <p:sp>
        <p:nvSpPr>
          <p:cNvPr id="16" name="Shape 14"/>
          <p:cNvSpPr/>
          <p:nvPr/>
        </p:nvSpPr>
        <p:spPr>
          <a:xfrm>
            <a:off x="3858768" y="3017520"/>
            <a:ext cx="2185416" cy="457200"/>
          </a:xfrm>
          <a:prstGeom prst="rect">
            <a:avLst/>
          </a:prstGeom>
          <a:solidFill>
            <a:srgbClr val="CED4DA"/>
          </a:solidFill>
          <a:ln/>
        </p:spPr>
      </p:sp>
      <p:sp>
        <p:nvSpPr>
          <p:cNvPr id="17" name="Text 15"/>
          <p:cNvSpPr/>
          <p:nvPr/>
        </p:nvSpPr>
        <p:spPr>
          <a:xfrm>
            <a:off x="3310128" y="3108960"/>
            <a:ext cx="502920" cy="27432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916</a:t>
            </a:r>
            <a:endParaRPr lang="en-US" sz="1100" dirty="0"/>
          </a:p>
        </p:txBody>
      </p:sp>
      <p:sp>
        <p:nvSpPr>
          <p:cNvPr id="18" name="Text 16"/>
          <p:cNvSpPr/>
          <p:nvPr/>
        </p:nvSpPr>
        <p:spPr>
          <a:xfrm>
            <a:off x="6080760" y="3108960"/>
            <a:ext cx="502920" cy="27432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1383</a:t>
            </a:r>
            <a:endParaRPr lang="en-US" sz="1100" dirty="0"/>
          </a:p>
        </p:txBody>
      </p:sp>
      <p:sp>
        <p:nvSpPr>
          <p:cNvPr id="19" name="Text 17"/>
          <p:cNvSpPr/>
          <p:nvPr/>
        </p:nvSpPr>
        <p:spPr>
          <a:xfrm>
            <a:off x="640080" y="3931920"/>
            <a:ext cx="1828800" cy="54864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P/E 14-20x Ann. 9M2022</a:t>
            </a:r>
            <a:endParaRPr lang="en-US" sz="1200" dirty="0"/>
          </a:p>
        </p:txBody>
      </p:sp>
      <p:sp>
        <p:nvSpPr>
          <p:cNvPr id="20" name="Shape 18"/>
          <p:cNvSpPr/>
          <p:nvPr/>
        </p:nvSpPr>
        <p:spPr>
          <a:xfrm>
            <a:off x="3182112" y="3931920"/>
            <a:ext cx="1545336" cy="457200"/>
          </a:xfrm>
          <a:prstGeom prst="rect">
            <a:avLst/>
          </a:prstGeom>
          <a:solidFill>
            <a:srgbClr val="CED4DA"/>
          </a:solidFill>
          <a:ln/>
        </p:spPr>
      </p:sp>
      <p:sp>
        <p:nvSpPr>
          <p:cNvPr id="21" name="Text 19"/>
          <p:cNvSpPr/>
          <p:nvPr/>
        </p:nvSpPr>
        <p:spPr>
          <a:xfrm>
            <a:off x="2633472" y="4023360"/>
            <a:ext cx="502920" cy="27432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773</a:t>
            </a:r>
            <a:endParaRPr lang="en-US" sz="1100" dirty="0"/>
          </a:p>
        </p:txBody>
      </p:sp>
      <p:sp>
        <p:nvSpPr>
          <p:cNvPr id="22" name="Text 20"/>
          <p:cNvSpPr/>
          <p:nvPr/>
        </p:nvSpPr>
        <p:spPr>
          <a:xfrm>
            <a:off x="4782312" y="4023360"/>
            <a:ext cx="502920" cy="27432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1104</a:t>
            </a:r>
            <a:endParaRPr lang="en-US" sz="1100" dirty="0"/>
          </a:p>
        </p:txBody>
      </p:sp>
      <p:sp>
        <p:nvSpPr>
          <p:cNvPr id="23" name="Shape 21"/>
          <p:cNvSpPr/>
          <p:nvPr/>
        </p:nvSpPr>
        <p:spPr>
          <a:xfrm>
            <a:off x="3666744" y="1737360"/>
            <a:ext cx="274320" cy="3657600"/>
          </a:xfrm>
          <a:prstGeom prst="rect">
            <a:avLst/>
          </a:prstGeom>
          <a:solidFill>
            <a:srgbClr val="0D6EFD"/>
          </a:solidFill>
          <a:ln/>
        </p:spPr>
      </p:sp>
      <p:sp>
        <p:nvSpPr>
          <p:cNvPr id="24" name="Shape 22"/>
          <p:cNvSpPr/>
          <p:nvPr/>
        </p:nvSpPr>
        <p:spPr>
          <a:xfrm>
            <a:off x="3209544" y="1371600"/>
            <a:ext cx="914400" cy="365760"/>
          </a:xfrm>
          <a:prstGeom prst="roundRect">
            <a:avLst>
              <a:gd name="adj" fmla="val 12500"/>
            </a:avLst>
          </a:prstGeom>
          <a:solidFill>
            <a:srgbClr val="0D6EFD"/>
          </a:solidFill>
          <a:ln/>
        </p:spPr>
      </p:sp>
      <p:sp>
        <p:nvSpPr>
          <p:cNvPr id="25" name="Text 23"/>
          <p:cNvSpPr/>
          <p:nvPr/>
        </p:nvSpPr>
        <p:spPr>
          <a:xfrm>
            <a:off x="3209544" y="1417320"/>
            <a:ext cx="914400" cy="320040"/>
          </a:xfrm>
          <a:prstGeom prst="rect">
            <a:avLst/>
          </a:prstGeom>
          <a:ln/>
        </p:spPr>
        <p:txBody>
          <a:bodyPr wrap="square" rtlCol="0" anchor="t"/>
          <a:lstStyle/>
          <a:p>
            <a:pPr indent="0" marL="0">
              <a:buNone/>
            </a:pPr>
            <a:r>
              <a:rPr lang="en-US" sz="1000" b="1" dirty="0">
                <a:solidFill>
                  <a:srgbClr val="FFFFFF"/>
                </a:solidFill>
                <a:latin typeface="Garamond" pitchFamily="34" charset="0"/>
                <a:ea typeface="Garamond" pitchFamily="34" charset="-122"/>
                <a:cs typeface="Garamond" pitchFamily="34" charset="-120"/>
              </a:rPr>
              <a:t>IPO: Rp875</a:t>
            </a:r>
            <a:endParaRPr lang="en-US" sz="10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7708392" y="1280160"/>
          <a:ext cx="3785616" cy="2843784"/>
        </p:xfrm>
        <a:graphic>
          <a:graphicData uri="http://schemas.openxmlformats.org/drawingml/2006/table">
            <a:tbl>
              <a:tblPr/>
              <a:tblGrid>
                <a:gridCol w="2343477"/>
                <a:gridCol w="1442139"/>
              </a:tblGrid>
              <a:tr h="411480">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Valuation Metric</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Assumed Value</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IPO Price</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Rp875</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Market Cap</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USD 2.43B</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Enterprise Value (EV)</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USD 3.13B</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EV/EBITDA (FY2021)</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10.8x</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EV/EBITDA (Ann. 9M2022)</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9.6x</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P/E (Ann. 9M2022)</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~16x</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P/E (FY2021)</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~29x</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27" name="Text 24"/>
          <p:cNvSpPr/>
          <p:nvPr/>
        </p:nvSpPr>
        <p:spPr>
          <a:xfrm>
            <a:off x="7498080" y="3749040"/>
            <a:ext cx="4206240" cy="137160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Peer Comparison Note</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Prospectus valuation is based on DCF, EV/EBITDA, and P/E from regional listed comparables.</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Specific peer multiples are not disclosed, requiring external market data for a complete peer scatter analysis.</a:t>
            </a:r>
            <a:endParaRPr lang="en-US" sz="1200" dirty="0"/>
          </a:p>
        </p:txBody>
      </p:sp>
      <p:sp>
        <p:nvSpPr>
          <p:cNvPr id="28" name="Text 25"/>
          <p:cNvSpPr/>
          <p:nvPr/>
        </p:nvSpPr>
        <p:spPr>
          <a:xfrm>
            <a:off x="7498080" y="5120640"/>
            <a:ext cx="4206240" cy="137160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DCF Assumptions Note</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WACC and terminal growth are not explicitly disclosed.</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At 10.8x FY2021 EBITDA, implied WACC aligns with the 8-9% range typical for Indonesian geothermal utilities.</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731520"/>
          </a:xfrm>
          <a:prstGeom prst="rect">
            <a:avLst/>
          </a:prstGeom>
          <a:ln/>
        </p:spPr>
        <p:txBody>
          <a:bodyPr wrap="square" rtlCol="0" anchor="ctr"/>
          <a:lstStyle/>
          <a:p>
            <a:pPr algn="l" indent="0" marL="0">
              <a:buNone/>
            </a:pPr>
            <a:r>
              <a:rPr lang="en-US" sz="2400" b="1" spc="150" kern="0" dirty="0">
                <a:solidFill>
                  <a:srgbClr val="212529"/>
                </a:solidFill>
                <a:latin typeface="Garamond" pitchFamily="34" charset="0"/>
                <a:ea typeface="Garamond" pitchFamily="34" charset="-122"/>
                <a:cs typeface="Garamond" pitchFamily="34" charset="-120"/>
              </a:rPr>
              <a:t>Near-Zero Carbon Intensity and 13 Gold PROPER Awards Support a Credible Energy Transition Positioning</a:t>
            </a:r>
            <a:endParaRPr lang="en-US" sz="2400" dirty="0"/>
          </a:p>
        </p:txBody>
      </p:sp>
      <p:sp>
        <p:nvSpPr>
          <p:cNvPr id="3" name="Text 1"/>
          <p:cNvSpPr/>
          <p:nvPr/>
        </p:nvSpPr>
        <p:spPr>
          <a:xfrm>
            <a:off x="457200" y="1051560"/>
            <a:ext cx="11274552" cy="320040"/>
          </a:xfrm>
          <a:prstGeom prst="rect">
            <a:avLst/>
          </a:prstGeom>
          <a:ln/>
        </p:spPr>
        <p:txBody>
          <a:bodyPr wrap="square" rtlCol="0" anchor="t"/>
          <a:lstStyle/>
          <a:p>
            <a:pPr indent="0" marL="0">
              <a:buNone/>
            </a:pPr>
            <a:r>
              <a:rPr lang="en-US" sz="1400" b="1" dirty="0">
                <a:solidFill>
                  <a:srgbClr val="6C757D"/>
                </a:solidFill>
                <a:latin typeface="Garamond" pitchFamily="34" charset="0"/>
                <a:ea typeface="Garamond" pitchFamily="34" charset="-122"/>
                <a:cs typeface="Garamond" pitchFamily="34" charset="-120"/>
              </a:rPr>
              <a:t>Robust ESG Framework and Competitive Renewable Energy Profile</a:t>
            </a:r>
            <a:endParaRPr lang="en-US" sz="1400" dirty="0"/>
          </a:p>
        </p:txBody>
      </p:sp>
      <p:sp>
        <p:nvSpPr>
          <p:cNvPr id="4" name="Shape 2"/>
          <p:cNvSpPr/>
          <p:nvPr/>
        </p:nvSpPr>
        <p:spPr>
          <a:xfrm>
            <a:off x="457200" y="1417320"/>
            <a:ext cx="11274552" cy="0"/>
          </a:xfrm>
          <a:prstGeom prst="line">
            <a:avLst/>
          </a:prstGeom>
          <a:noFill/>
          <a:ln w="25400">
            <a:solidFill>
              <a:srgbClr val="E9ECEF"/>
            </a:solidFill>
            <a:prstDash val="solid"/>
          </a:ln>
        </p:spPr>
      </p:sp>
      <p:sp>
        <p:nvSpPr>
          <p:cNvPr id="5" name="Shape 3"/>
          <p:cNvSpPr/>
          <p:nvPr/>
        </p:nvSpPr>
        <p:spPr>
          <a:xfrm>
            <a:off x="457200" y="1645920"/>
            <a:ext cx="3474720" cy="4846320"/>
          </a:xfrm>
          <a:prstGeom prst="roundRect">
            <a:avLst>
              <a:gd name="adj" fmla="val 1316"/>
            </a:avLst>
          </a:prstGeom>
          <a:solidFill>
            <a:srgbClr val="F8F9FA"/>
          </a:solidFill>
          <a:ln/>
        </p:spPr>
      </p:sp>
      <p:sp>
        <p:nvSpPr>
          <p:cNvPr id="6" name="Text 4"/>
          <p:cNvSpPr/>
          <p:nvPr/>
        </p:nvSpPr>
        <p:spPr>
          <a:xfrm>
            <a:off x="566928" y="1737360"/>
            <a:ext cx="3255264" cy="548640"/>
          </a:xfrm>
          <a:prstGeom prst="rect">
            <a:avLst/>
          </a:prstGeom>
          <a:ln/>
        </p:spPr>
        <p:txBody>
          <a:bodyPr wrap="square" rtlCol="0" anchor="t"/>
          <a:lstStyle/>
          <a:p>
            <a:pPr indent="0" marL="0">
              <a:buNone/>
            </a:pPr>
            <a:r>
              <a:rPr lang="en-US" sz="1300" b="1" dirty="0">
                <a:solidFill>
                  <a:srgbClr val="212529"/>
                </a:solidFill>
                <a:latin typeface="Garamond" pitchFamily="34" charset="0"/>
                <a:ea typeface="Garamond" pitchFamily="34" charset="-122"/>
                <a:cs typeface="Garamond" pitchFamily="34" charset="-120"/>
              </a:rPr>
              <a:t>Carbon Intensity by Source (g CO2/kWh)</a:t>
            </a:r>
            <a:endParaRPr lang="en-US" sz="1300" dirty="0"/>
          </a:p>
        </p:txBody>
      </p:sp>
      <p:graphicFrame>
        <p:nvGraphicFramePr>
          <p:cNvPr id="7" name="Chart 0" descr=""/>
          <p:cNvGraphicFramePr/>
          <p:nvPr/>
        </p:nvGraphicFramePr>
        <p:xfrm>
          <a:off x="640080" y="2388870"/>
          <a:ext cx="3108960" cy="3909060"/>
        </p:xfrm>
        <a:graphic xmlns:a="http://schemas.openxmlformats.org/drawingml/2006/main">
          <a:graphicData uri="http://schemas.openxmlformats.org/drawingml/2006/chart">
            <c:chart xmlns:c="http://schemas.openxmlformats.org/drawingml/2006/chart" r:id="rId1"/>
          </a:graphicData>
        </a:graphic>
      </p:graphicFrame>
      <p:sp>
        <p:nvSpPr>
          <p:cNvPr id="8" name="Shape 5"/>
          <p:cNvSpPr/>
          <p:nvPr/>
        </p:nvSpPr>
        <p:spPr>
          <a:xfrm>
            <a:off x="4114800" y="1645920"/>
            <a:ext cx="5029200" cy="4846320"/>
          </a:xfrm>
          <a:prstGeom prst="roundRect">
            <a:avLst>
              <a:gd name="adj" fmla="val 943"/>
            </a:avLst>
          </a:prstGeom>
          <a:solidFill>
            <a:srgbClr val="F8F9FA"/>
          </a:solidFill>
          <a:ln/>
        </p:spPr>
      </p:sp>
      <p:sp>
        <p:nvSpPr>
          <p:cNvPr id="9" name="Text 6"/>
          <p:cNvSpPr/>
          <p:nvPr/>
        </p:nvSpPr>
        <p:spPr>
          <a:xfrm>
            <a:off x="4224528" y="1737360"/>
            <a:ext cx="4809744" cy="36576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ESG Scorecard Overview</a:t>
            </a:r>
            <a:endParaRPr lang="en-US" sz="1400" dirty="0"/>
          </a:p>
        </p:txBody>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4448556" y="2286000"/>
          <a:ext cx="4361688" cy="2843784"/>
        </p:xfrm>
        <a:graphic>
          <a:graphicData uri="http://schemas.openxmlformats.org/drawingml/2006/table">
            <a:tbl>
              <a:tblPr/>
              <a:tblGrid>
                <a:gridCol w="1280496"/>
                <a:gridCol w="960372"/>
                <a:gridCol w="2120821"/>
              </a:tblGrid>
              <a:tr h="411480">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Metric</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Status</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Evidence</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Carbon Emissions</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Disclosed</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Near-zero direct emissions</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PROPER Rating</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Disclosed</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13 Gold awards (Kamojang 12 consecutive)</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Sustainable Fitch</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Disclosed</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ER2 Good Performance</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Reforestation</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Disclosed</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627,450 trees, 588 hectares</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Green Financing</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Planned</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USD 600-800M green bond (H1 2023)</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Net Zero Target</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Partial</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Indonesia 2060 NZE, Pertamina USD8.3B RE capex</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Third-Party Audit</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Partial</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EY reviewed financials, no standalone ESG audit</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11" name="Shape 7"/>
          <p:cNvSpPr/>
          <p:nvPr/>
        </p:nvSpPr>
        <p:spPr>
          <a:xfrm>
            <a:off x="9326880" y="1645920"/>
            <a:ext cx="2377440" cy="1463040"/>
          </a:xfrm>
          <a:prstGeom prst="roundRect">
            <a:avLst>
              <a:gd name="adj" fmla="val 3125"/>
            </a:avLst>
          </a:prstGeom>
          <a:solidFill>
            <a:srgbClr val="F8F9FA"/>
          </a:solidFill>
          <a:ln/>
        </p:spPr>
      </p:sp>
      <p:sp>
        <p:nvSpPr>
          <p:cNvPr id="12" name="Shape 8"/>
          <p:cNvSpPr/>
          <p:nvPr/>
        </p:nvSpPr>
        <p:spPr>
          <a:xfrm>
            <a:off x="9326880" y="1645920"/>
            <a:ext cx="2377440" cy="365760"/>
          </a:xfrm>
          <a:prstGeom prst="rect">
            <a:avLst/>
          </a:prstGeom>
          <a:solidFill>
            <a:srgbClr val="0D6EFD"/>
          </a:solidFill>
          <a:ln/>
        </p:spPr>
      </p:sp>
      <p:sp>
        <p:nvSpPr>
          <p:cNvPr id="13" name="Text 9"/>
          <p:cNvSpPr/>
          <p:nvPr/>
        </p:nvSpPr>
        <p:spPr>
          <a:xfrm>
            <a:off x="9436608" y="1719072"/>
            <a:ext cx="2157984" cy="320040"/>
          </a:xfrm>
          <a:prstGeom prst="rect">
            <a:avLst/>
          </a:prstGeom>
          <a:ln/>
        </p:spPr>
        <p:txBody>
          <a:bodyPr wrap="square" rtlCol="0" anchor="t"/>
          <a:lstStyle/>
          <a:p>
            <a:pPr indent="0" marL="0">
              <a:buNone/>
            </a:pPr>
            <a:r>
              <a:rPr lang="en-US" sz="1000" b="1" dirty="0">
                <a:solidFill>
                  <a:srgbClr val="FFFFFF"/>
                </a:solidFill>
                <a:latin typeface="Garamond" pitchFamily="34" charset="0"/>
                <a:ea typeface="Garamond" pitchFamily="34" charset="-122"/>
                <a:cs typeface="Garamond" pitchFamily="34" charset="-120"/>
              </a:rPr>
              <a:t>LCOE Competitive Advantage</a:t>
            </a:r>
            <a:endParaRPr lang="en-US" sz="1000" dirty="0"/>
          </a:p>
        </p:txBody>
      </p:sp>
      <p:sp>
        <p:nvSpPr>
          <p:cNvPr id="14" name="Text 10"/>
          <p:cNvSpPr/>
          <p:nvPr/>
        </p:nvSpPr>
        <p:spPr>
          <a:xfrm>
            <a:off x="9436608" y="2103120"/>
            <a:ext cx="2157984" cy="457200"/>
          </a:xfrm>
          <a:prstGeom prst="rect">
            <a:avLst/>
          </a:prstGeom>
          <a:ln/>
        </p:spPr>
        <p:txBody>
          <a:bodyPr wrap="square" rtlCol="0" anchor="t"/>
          <a:lstStyle/>
          <a:p>
            <a:pPr indent="0" marL="0">
              <a:buNone/>
            </a:pPr>
            <a:r>
              <a:rPr lang="en-US" sz="1600" b="1" dirty="0">
                <a:solidFill>
                  <a:srgbClr val="212529"/>
                </a:solidFill>
                <a:latin typeface="Garamond" pitchFamily="34" charset="0"/>
                <a:ea typeface="Garamond" pitchFamily="34" charset="-122"/>
                <a:cs typeface="Garamond" pitchFamily="34" charset="-120"/>
              </a:rPr>
              <a:t>~USD 75 / MWh</a:t>
            </a:r>
            <a:endParaRPr lang="en-US" sz="1600" dirty="0"/>
          </a:p>
        </p:txBody>
      </p:sp>
      <p:sp>
        <p:nvSpPr>
          <p:cNvPr id="15" name="Text 11"/>
          <p:cNvSpPr/>
          <p:nvPr/>
        </p:nvSpPr>
        <p:spPr>
          <a:xfrm>
            <a:off x="9436608" y="2560320"/>
            <a:ext cx="2157984" cy="45720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Competitive vs coal USD78/MWh</a:t>
            </a:r>
            <a:endParaRPr lang="en-US" sz="1000" dirty="0"/>
          </a:p>
        </p:txBody>
      </p:sp>
      <p:sp>
        <p:nvSpPr>
          <p:cNvPr id="16" name="Shape 12"/>
          <p:cNvSpPr/>
          <p:nvPr/>
        </p:nvSpPr>
        <p:spPr>
          <a:xfrm>
            <a:off x="9326880" y="3383280"/>
            <a:ext cx="2377440" cy="1463040"/>
          </a:xfrm>
          <a:prstGeom prst="roundRect">
            <a:avLst>
              <a:gd name="adj" fmla="val 3125"/>
            </a:avLst>
          </a:prstGeom>
          <a:solidFill>
            <a:srgbClr val="F8F9FA"/>
          </a:solidFill>
          <a:ln/>
        </p:spPr>
      </p:sp>
      <p:sp>
        <p:nvSpPr>
          <p:cNvPr id="17" name="Shape 13"/>
          <p:cNvSpPr/>
          <p:nvPr/>
        </p:nvSpPr>
        <p:spPr>
          <a:xfrm>
            <a:off x="9326880" y="3383280"/>
            <a:ext cx="2377440" cy="365760"/>
          </a:xfrm>
          <a:prstGeom prst="rect">
            <a:avLst/>
          </a:prstGeom>
          <a:solidFill>
            <a:srgbClr val="0D6EFD"/>
          </a:solidFill>
          <a:ln/>
        </p:spPr>
      </p:sp>
      <p:sp>
        <p:nvSpPr>
          <p:cNvPr id="18" name="Text 14"/>
          <p:cNvSpPr/>
          <p:nvPr/>
        </p:nvSpPr>
        <p:spPr>
          <a:xfrm>
            <a:off x="9436608" y="3456432"/>
            <a:ext cx="2157984" cy="320040"/>
          </a:xfrm>
          <a:prstGeom prst="rect">
            <a:avLst/>
          </a:prstGeom>
          <a:ln/>
        </p:spPr>
        <p:txBody>
          <a:bodyPr wrap="square" rtlCol="0" anchor="t"/>
          <a:lstStyle/>
          <a:p>
            <a:pPr indent="0" marL="0">
              <a:buNone/>
            </a:pPr>
            <a:r>
              <a:rPr lang="en-US" sz="1000" b="1" dirty="0">
                <a:solidFill>
                  <a:srgbClr val="FFFFFF"/>
                </a:solidFill>
                <a:latin typeface="Garamond" pitchFamily="34" charset="0"/>
                <a:ea typeface="Garamond" pitchFamily="34" charset="-122"/>
                <a:cs typeface="Garamond" pitchFamily="34" charset="-120"/>
              </a:rPr>
              <a:t>CO2eq Reduction Target</a:t>
            </a:r>
            <a:endParaRPr lang="en-US" sz="1000" dirty="0"/>
          </a:p>
        </p:txBody>
      </p:sp>
      <p:sp>
        <p:nvSpPr>
          <p:cNvPr id="19" name="Text 15"/>
          <p:cNvSpPr/>
          <p:nvPr/>
        </p:nvSpPr>
        <p:spPr>
          <a:xfrm>
            <a:off x="9436608" y="3840480"/>
            <a:ext cx="2157984" cy="457200"/>
          </a:xfrm>
          <a:prstGeom prst="rect">
            <a:avLst/>
          </a:prstGeom>
          <a:ln/>
        </p:spPr>
        <p:txBody>
          <a:bodyPr wrap="square" rtlCol="0" anchor="t"/>
          <a:lstStyle/>
          <a:p>
            <a:pPr indent="0" marL="0">
              <a:buNone/>
            </a:pPr>
            <a:r>
              <a:rPr lang="en-US" sz="1900" b="1" dirty="0">
                <a:solidFill>
                  <a:srgbClr val="212529"/>
                </a:solidFill>
                <a:latin typeface="Garamond" pitchFamily="34" charset="0"/>
                <a:ea typeface="Garamond" pitchFamily="34" charset="-122"/>
                <a:cs typeface="Garamond" pitchFamily="34" charset="-120"/>
              </a:rPr>
              <a:t>15.67M tons</a:t>
            </a:r>
            <a:endParaRPr lang="en-US" sz="1900" dirty="0"/>
          </a:p>
        </p:txBody>
      </p:sp>
      <p:sp>
        <p:nvSpPr>
          <p:cNvPr id="20" name="Text 16"/>
          <p:cNvSpPr/>
          <p:nvPr/>
        </p:nvSpPr>
        <p:spPr>
          <a:xfrm>
            <a:off x="9436608" y="4297680"/>
            <a:ext cx="2157984" cy="45720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Target by 2030</a:t>
            </a:r>
            <a:endParaRPr lang="en-US" sz="1000" dirty="0"/>
          </a:p>
        </p:txBody>
      </p:sp>
      <p:sp>
        <p:nvSpPr>
          <p:cNvPr id="21" name="Shape 17"/>
          <p:cNvSpPr/>
          <p:nvPr/>
        </p:nvSpPr>
        <p:spPr>
          <a:xfrm>
            <a:off x="9326880" y="5120640"/>
            <a:ext cx="2377440" cy="1371600"/>
          </a:xfrm>
          <a:prstGeom prst="roundRect">
            <a:avLst>
              <a:gd name="adj" fmla="val 3333"/>
            </a:avLst>
          </a:prstGeom>
          <a:solidFill>
            <a:srgbClr val="F8F9FA"/>
          </a:solidFill>
          <a:ln/>
        </p:spPr>
      </p:sp>
      <p:sp>
        <p:nvSpPr>
          <p:cNvPr id="22" name="Shape 18"/>
          <p:cNvSpPr/>
          <p:nvPr/>
        </p:nvSpPr>
        <p:spPr>
          <a:xfrm>
            <a:off x="9326880" y="5120640"/>
            <a:ext cx="2377440" cy="365760"/>
          </a:xfrm>
          <a:prstGeom prst="rect">
            <a:avLst/>
          </a:prstGeom>
          <a:solidFill>
            <a:srgbClr val="0D6EFD"/>
          </a:solidFill>
          <a:ln/>
        </p:spPr>
      </p:sp>
      <p:sp>
        <p:nvSpPr>
          <p:cNvPr id="23" name="Text 19"/>
          <p:cNvSpPr/>
          <p:nvPr/>
        </p:nvSpPr>
        <p:spPr>
          <a:xfrm>
            <a:off x="9436608" y="5193792"/>
            <a:ext cx="2157984" cy="320040"/>
          </a:xfrm>
          <a:prstGeom prst="rect">
            <a:avLst/>
          </a:prstGeom>
          <a:ln/>
        </p:spPr>
        <p:txBody>
          <a:bodyPr wrap="square" rtlCol="0" anchor="t"/>
          <a:lstStyle/>
          <a:p>
            <a:pPr indent="0" marL="0">
              <a:buNone/>
            </a:pPr>
            <a:r>
              <a:rPr lang="en-US" sz="1000" b="1" dirty="0">
                <a:solidFill>
                  <a:srgbClr val="FFFFFF"/>
                </a:solidFill>
                <a:latin typeface="Garamond" pitchFamily="34" charset="0"/>
                <a:ea typeface="Garamond" pitchFamily="34" charset="-122"/>
                <a:cs typeface="Garamond" pitchFamily="34" charset="-120"/>
              </a:rPr>
              <a:t>Indonesia Renewable Target</a:t>
            </a:r>
            <a:endParaRPr lang="en-US" sz="1000" dirty="0"/>
          </a:p>
        </p:txBody>
      </p:sp>
      <p:sp>
        <p:nvSpPr>
          <p:cNvPr id="24" name="Text 20"/>
          <p:cNvSpPr/>
          <p:nvPr/>
        </p:nvSpPr>
        <p:spPr>
          <a:xfrm>
            <a:off x="9436608" y="5577840"/>
            <a:ext cx="2157984" cy="457200"/>
          </a:xfrm>
          <a:prstGeom prst="rect">
            <a:avLst/>
          </a:prstGeom>
          <a:ln/>
        </p:spPr>
        <p:txBody>
          <a:bodyPr wrap="square" rtlCol="0" anchor="t"/>
          <a:lstStyle/>
          <a:p>
            <a:pPr indent="0" marL="0">
              <a:buNone/>
            </a:pPr>
            <a:r>
              <a:rPr lang="en-US" sz="2000" b="1" dirty="0">
                <a:solidFill>
                  <a:srgbClr val="212529"/>
                </a:solidFill>
                <a:latin typeface="Garamond" pitchFamily="34" charset="0"/>
                <a:ea typeface="Garamond" pitchFamily="34" charset="-122"/>
                <a:cs typeface="Garamond" pitchFamily="34" charset="-120"/>
              </a:rPr>
              <a:t>23%</a:t>
            </a:r>
            <a:endParaRPr lang="en-US" sz="2000" dirty="0"/>
          </a:p>
        </p:txBody>
      </p:sp>
      <p:sp>
        <p:nvSpPr>
          <p:cNvPr id="25" name="Text 21"/>
          <p:cNvSpPr/>
          <p:nvPr/>
        </p:nvSpPr>
        <p:spPr>
          <a:xfrm>
            <a:off x="9436608" y="6035040"/>
            <a:ext cx="2157984" cy="384048"/>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Target by 2025</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731520"/>
          </a:xfrm>
          <a:prstGeom prst="rect">
            <a:avLst/>
          </a:prstGeom>
          <a:ln/>
        </p:spPr>
        <p:txBody>
          <a:bodyPr wrap="square" rtlCol="0" anchor="ctr"/>
          <a:lstStyle/>
          <a:p>
            <a:pPr algn="l" indent="0" marL="0">
              <a:buNone/>
            </a:pPr>
            <a:r>
              <a:rPr lang="en-US" sz="2400" b="1" spc="150" kern="0" dirty="0">
                <a:solidFill>
                  <a:srgbClr val="212529"/>
                </a:solidFill>
                <a:latin typeface="Garamond" pitchFamily="34" charset="0"/>
                <a:ea typeface="Garamond" pitchFamily="34" charset="-122"/>
                <a:cs typeface="Garamond" pitchFamily="34" charset="-120"/>
              </a:rPr>
              <a:t>PLN Concentration, Bridge Loan Refinancing, and 50% Drilling Failure Rate Demand Closest Monitoring</a:t>
            </a:r>
            <a:endParaRPr lang="en-US" sz="2400" dirty="0"/>
          </a:p>
        </p:txBody>
      </p:sp>
      <p:sp>
        <p:nvSpPr>
          <p:cNvPr id="3" name="Text 1"/>
          <p:cNvSpPr/>
          <p:nvPr/>
        </p:nvSpPr>
        <p:spPr>
          <a:xfrm>
            <a:off x="914400" y="1097280"/>
            <a:ext cx="3657600" cy="274320"/>
          </a:xfrm>
          <a:prstGeom prst="rect">
            <a:avLst/>
          </a:prstGeom>
          <a:ln/>
        </p:spPr>
        <p:txBody>
          <a:bodyPr wrap="square" rtlCol="0" anchor="t"/>
          <a:lstStyle/>
          <a:p>
            <a:pPr indent="0" marL="0">
              <a:buNone/>
            </a:pPr>
            <a:r>
              <a:rPr lang="en-US" sz="1600" b="1" dirty="0">
                <a:solidFill>
                  <a:srgbClr val="212529"/>
                </a:solidFill>
                <a:latin typeface="Garamond" pitchFamily="34" charset="0"/>
                <a:ea typeface="Garamond" pitchFamily="34" charset="-122"/>
                <a:cs typeface="Garamond" pitchFamily="34" charset="-120"/>
              </a:rPr>
              <a:t>Risk Heat Map</a:t>
            </a:r>
            <a:endParaRPr lang="en-US" sz="1600" dirty="0"/>
          </a:p>
        </p:txBody>
      </p:sp>
      <p:sp>
        <p:nvSpPr>
          <p:cNvPr id="4" name="Shape 2"/>
          <p:cNvSpPr/>
          <p:nvPr/>
        </p:nvSpPr>
        <p:spPr>
          <a:xfrm>
            <a:off x="914400" y="1463040"/>
            <a:ext cx="2377440" cy="2103120"/>
          </a:xfrm>
          <a:prstGeom prst="rect">
            <a:avLst/>
          </a:prstGeom>
          <a:solidFill>
            <a:srgbClr val="EBF1F5"/>
          </a:solidFill>
          <a:ln/>
        </p:spPr>
      </p:sp>
      <p:sp>
        <p:nvSpPr>
          <p:cNvPr id="5" name="Shape 3"/>
          <p:cNvSpPr/>
          <p:nvPr/>
        </p:nvSpPr>
        <p:spPr>
          <a:xfrm>
            <a:off x="3383280" y="1463040"/>
            <a:ext cx="2377440" cy="2103120"/>
          </a:xfrm>
          <a:prstGeom prst="rect">
            <a:avLst/>
          </a:prstGeom>
          <a:solidFill>
            <a:srgbClr val="4A7A9C"/>
          </a:solidFill>
          <a:ln/>
        </p:spPr>
      </p:sp>
      <p:sp>
        <p:nvSpPr>
          <p:cNvPr id="6" name="Shape 4"/>
          <p:cNvSpPr/>
          <p:nvPr/>
        </p:nvSpPr>
        <p:spPr>
          <a:xfrm>
            <a:off x="914400" y="3657600"/>
            <a:ext cx="2377440" cy="2103120"/>
          </a:xfrm>
          <a:prstGeom prst="rect">
            <a:avLst/>
          </a:prstGeom>
          <a:solidFill>
            <a:srgbClr val="EBF1F5"/>
          </a:solidFill>
          <a:ln/>
        </p:spPr>
      </p:sp>
      <p:sp>
        <p:nvSpPr>
          <p:cNvPr id="7" name="Shape 5"/>
          <p:cNvSpPr/>
          <p:nvPr/>
        </p:nvSpPr>
        <p:spPr>
          <a:xfrm>
            <a:off x="3383280" y="3657600"/>
            <a:ext cx="2377440" cy="2103120"/>
          </a:xfrm>
          <a:prstGeom prst="rect">
            <a:avLst/>
          </a:prstGeom>
          <a:solidFill>
            <a:srgbClr val="EBF1F5"/>
          </a:solidFill>
          <a:ln/>
        </p:spPr>
      </p:sp>
      <p:sp>
        <p:nvSpPr>
          <p:cNvPr id="8" name="Text 6"/>
          <p:cNvSpPr/>
          <p:nvPr/>
        </p:nvSpPr>
        <p:spPr>
          <a:xfrm>
            <a:off x="1024128" y="2194560"/>
            <a:ext cx="2157984" cy="73152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Pertamina conflict of interest</a:t>
            </a:r>
            <a:endParaRPr lang="en-US" sz="1200" dirty="0"/>
          </a:p>
        </p:txBody>
      </p:sp>
      <p:sp>
        <p:nvSpPr>
          <p:cNvPr id="9" name="Text 7"/>
          <p:cNvSpPr/>
          <p:nvPr/>
        </p:nvSpPr>
        <p:spPr>
          <a:xfrm>
            <a:off x="3493008" y="1645920"/>
            <a:ext cx="2157984" cy="173736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Critical</a:t>
            </a:r>
            <a:pPr indent="0" marL="0">
              <a:buNone/>
            </a:pPr>
            <a:endParaRPr lang="en-US" sz="1200" dirty="0"/>
          </a:p>
          <a:p>
            <a:pPr indent="0" marL="0">
              <a:buNone/>
            </a:pPr>
            <a:endParaRPr lang="en-US" sz="1200" dirty="0"/>
          </a:p>
          <a:p>
            <a:pPr indent="0" marL="0">
              <a:buNone/>
            </a:pPr>
            <a:r>
              <a:rPr lang="en-US" sz="1200" dirty="0">
                <a:solidFill>
                  <a:srgbClr val="FFFFFF"/>
                </a:solidFill>
                <a:latin typeface="Times New Roman" pitchFamily="34" charset="0"/>
                <a:ea typeface="Times New Roman" pitchFamily="34" charset="-122"/>
                <a:cs typeface="Times New Roman" pitchFamily="34" charset="-120"/>
              </a:rPr>
              <a:t>PLN single-customer (96%)</a:t>
            </a:r>
            <a:endParaRPr lang="en-US" sz="1200" dirty="0"/>
          </a:p>
          <a:p>
            <a:pPr indent="0" marL="0">
              <a:buNone/>
            </a:pPr>
            <a:endParaRPr lang="en-US" sz="1200" dirty="0"/>
          </a:p>
          <a:p>
            <a:pPr indent="0" marL="0">
              <a:buNone/>
            </a:pPr>
            <a:r>
              <a:rPr lang="en-US" sz="1200" dirty="0">
                <a:solidFill>
                  <a:srgbClr val="FFFFFF"/>
                </a:solidFill>
                <a:latin typeface="Times New Roman" pitchFamily="34" charset="0"/>
                <a:ea typeface="Times New Roman" pitchFamily="34" charset="-122"/>
                <a:cs typeface="Times New Roman" pitchFamily="34" charset="-120"/>
              </a:rPr>
              <a:t>Bridge loan refinancing (USD600M)</a:t>
            </a:r>
            <a:endParaRPr lang="en-US" sz="1200" dirty="0"/>
          </a:p>
        </p:txBody>
      </p:sp>
      <p:sp>
        <p:nvSpPr>
          <p:cNvPr id="10" name="Text 8"/>
          <p:cNvSpPr/>
          <p:nvPr/>
        </p:nvSpPr>
        <p:spPr>
          <a:xfrm>
            <a:off x="1024128" y="4206240"/>
            <a:ext cx="2157984" cy="109728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Regulatory change to tariff regime</a:t>
            </a:r>
            <a:endParaRPr lang="en-US" sz="1200" dirty="0"/>
          </a:p>
          <a:p>
            <a:pPr indent="0" marL="0">
              <a:buNone/>
            </a:pPr>
            <a:endParaRPr lang="en-US" sz="1200" dirty="0"/>
          </a:p>
          <a:p>
            <a:pPr indent="0" marL="0">
              <a:buNone/>
            </a:pPr>
            <a:r>
              <a:rPr lang="en-US" sz="1200" dirty="0">
                <a:solidFill>
                  <a:srgbClr val="212529"/>
                </a:solidFill>
                <a:latin typeface="Times New Roman" pitchFamily="34" charset="0"/>
                <a:ea typeface="Times New Roman" pitchFamily="34" charset="-122"/>
                <a:cs typeface="Times New Roman" pitchFamily="34" charset="-120"/>
              </a:rPr>
              <a:t>IDR/JPY currency mismatch</a:t>
            </a:r>
            <a:endParaRPr lang="en-US" sz="1200" dirty="0"/>
          </a:p>
        </p:txBody>
      </p:sp>
      <p:sp>
        <p:nvSpPr>
          <p:cNvPr id="11" name="Text 9"/>
          <p:cNvSpPr/>
          <p:nvPr/>
        </p:nvSpPr>
        <p:spPr>
          <a:xfrm>
            <a:off x="3493008" y="4023360"/>
            <a:ext cx="2157984" cy="137160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Natural decline rate (4-10%/yr)</a:t>
            </a:r>
            <a:endParaRPr lang="en-US" sz="1200" dirty="0"/>
          </a:p>
          <a:p>
            <a:pPr indent="0" marL="0">
              <a:buNone/>
            </a:pPr>
            <a:endParaRPr lang="en-US" sz="1200" dirty="0"/>
          </a:p>
          <a:p>
            <a:pPr indent="0" marL="0">
              <a:buNone/>
            </a:pPr>
            <a:r>
              <a:rPr lang="en-US" sz="1200" dirty="0">
                <a:solidFill>
                  <a:srgbClr val="212529"/>
                </a:solidFill>
                <a:latin typeface="Times New Roman" pitchFamily="34" charset="0"/>
                <a:ea typeface="Times New Roman" pitchFamily="34" charset="-122"/>
                <a:cs typeface="Times New Roman" pitchFamily="34" charset="-120"/>
              </a:rPr>
              <a:t>Drilling failure (~50%)</a:t>
            </a:r>
            <a:endParaRPr lang="en-US" sz="1200" dirty="0"/>
          </a:p>
          <a:p>
            <a:pPr indent="0" marL="0">
              <a:buNone/>
            </a:pPr>
            <a:endParaRPr lang="en-US" sz="1200" dirty="0"/>
          </a:p>
          <a:p>
            <a:pPr indent="0" marL="0">
              <a:buNone/>
            </a:pPr>
            <a:r>
              <a:rPr lang="en-US" sz="1200" dirty="0">
                <a:solidFill>
                  <a:srgbClr val="212529"/>
                </a:solidFill>
                <a:latin typeface="Times New Roman" pitchFamily="34" charset="0"/>
                <a:ea typeface="Times New Roman" pitchFamily="34" charset="-122"/>
                <a:cs typeface="Times New Roman" pitchFamily="34" charset="-120"/>
              </a:rPr>
              <a:t>Karaha negative margins</a:t>
            </a:r>
            <a:endParaRPr lang="en-US" sz="1200" dirty="0"/>
          </a:p>
        </p:txBody>
      </p:sp>
      <p:sp>
        <p:nvSpPr>
          <p:cNvPr id="12" name="Shape 10"/>
          <p:cNvSpPr/>
          <p:nvPr/>
        </p:nvSpPr>
        <p:spPr>
          <a:xfrm>
            <a:off x="822960" y="1463040"/>
            <a:ext cx="274320" cy="4297680"/>
          </a:xfrm>
          <a:prstGeom prst="rect">
            <a:avLst/>
          </a:prstGeom>
          <a:solidFill>
            <a:srgbClr val="212529"/>
          </a:solidFill>
          <a:ln/>
        </p:spPr>
      </p:sp>
      <p:sp>
        <p:nvSpPr>
          <p:cNvPr id="13" name="Shape 11"/>
          <p:cNvSpPr/>
          <p:nvPr/>
        </p:nvSpPr>
        <p:spPr>
          <a:xfrm>
            <a:off x="822960" y="5760720"/>
            <a:ext cx="4937760" cy="182880"/>
          </a:xfrm>
          <a:prstGeom prst="rect">
            <a:avLst/>
          </a:prstGeom>
          <a:solidFill>
            <a:srgbClr val="212529"/>
          </a:solidFill>
          <a:ln/>
        </p:spPr>
      </p:sp>
      <p:sp>
        <p:nvSpPr>
          <p:cNvPr id="14" name="Text 12"/>
          <p:cNvSpPr/>
          <p:nvPr/>
        </p:nvSpPr>
        <p:spPr>
          <a:xfrm>
            <a:off x="457200" y="3474720"/>
            <a:ext cx="731520" cy="36576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Impact</a:t>
            </a:r>
            <a:endParaRPr lang="en-US" sz="1200" dirty="0"/>
          </a:p>
        </p:txBody>
      </p:sp>
      <p:sp>
        <p:nvSpPr>
          <p:cNvPr id="15" name="Text 13"/>
          <p:cNvSpPr/>
          <p:nvPr/>
        </p:nvSpPr>
        <p:spPr>
          <a:xfrm>
            <a:off x="2743200" y="5943600"/>
            <a:ext cx="1371600" cy="36576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Likelihood</a:t>
            </a:r>
            <a:endParaRPr lang="en-US" sz="1200" dirty="0"/>
          </a:p>
        </p:txBody>
      </p:sp>
      <p:sp>
        <p:nvSpPr>
          <p:cNvPr id="16" name="Text 14"/>
          <p:cNvSpPr/>
          <p:nvPr/>
        </p:nvSpPr>
        <p:spPr>
          <a:xfrm>
            <a:off x="457200" y="1371600"/>
            <a:ext cx="457200" cy="274320"/>
          </a:xfrm>
          <a:prstGeom prst="rect">
            <a:avLst/>
          </a:prstGeom>
          <a:ln/>
        </p:spPr>
        <p:txBody>
          <a:bodyPr wrap="square" rtlCol="0" anchor="t"/>
          <a:lstStyle/>
          <a:p>
            <a:pPr indent="0" marL="0">
              <a:buNone/>
            </a:pPr>
            <a:r>
              <a:rPr lang="en-US" sz="1000" dirty="0">
                <a:solidFill>
                  <a:srgbClr val="212529"/>
                </a:solidFill>
                <a:latin typeface="Times New Roman" pitchFamily="34" charset="0"/>
                <a:ea typeface="Times New Roman" pitchFamily="34" charset="-122"/>
                <a:cs typeface="Times New Roman" pitchFamily="34" charset="-120"/>
              </a:rPr>
              <a:t>High</a:t>
            </a:r>
            <a:endParaRPr lang="en-US" sz="1000" dirty="0"/>
          </a:p>
        </p:txBody>
      </p:sp>
      <p:sp>
        <p:nvSpPr>
          <p:cNvPr id="17" name="Text 15"/>
          <p:cNvSpPr/>
          <p:nvPr/>
        </p:nvSpPr>
        <p:spPr>
          <a:xfrm>
            <a:off x="457200" y="5486400"/>
            <a:ext cx="457200" cy="274320"/>
          </a:xfrm>
          <a:prstGeom prst="rect">
            <a:avLst/>
          </a:prstGeom>
          <a:ln/>
        </p:spPr>
        <p:txBody>
          <a:bodyPr wrap="square" rtlCol="0" anchor="t"/>
          <a:lstStyle/>
          <a:p>
            <a:pPr indent="0" marL="0">
              <a:buNone/>
            </a:pPr>
            <a:r>
              <a:rPr lang="en-US" sz="1000" dirty="0">
                <a:solidFill>
                  <a:srgbClr val="212529"/>
                </a:solidFill>
                <a:latin typeface="Times New Roman" pitchFamily="34" charset="0"/>
                <a:ea typeface="Times New Roman" pitchFamily="34" charset="-122"/>
                <a:cs typeface="Times New Roman" pitchFamily="34" charset="-120"/>
              </a:rPr>
              <a:t>Low</a:t>
            </a:r>
            <a:endParaRPr lang="en-US" sz="1000" dirty="0"/>
          </a:p>
        </p:txBody>
      </p:sp>
      <p:sp>
        <p:nvSpPr>
          <p:cNvPr id="18" name="Text 16"/>
          <p:cNvSpPr/>
          <p:nvPr/>
        </p:nvSpPr>
        <p:spPr>
          <a:xfrm>
            <a:off x="914400" y="5852160"/>
            <a:ext cx="457200" cy="274320"/>
          </a:xfrm>
          <a:prstGeom prst="rect">
            <a:avLst/>
          </a:prstGeom>
          <a:ln/>
        </p:spPr>
        <p:txBody>
          <a:bodyPr wrap="square" rtlCol="0" anchor="t"/>
          <a:lstStyle/>
          <a:p>
            <a:pPr indent="0" marL="0">
              <a:buNone/>
            </a:pPr>
            <a:r>
              <a:rPr lang="en-US" sz="1000" dirty="0">
                <a:solidFill>
                  <a:srgbClr val="212529"/>
                </a:solidFill>
                <a:latin typeface="Times New Roman" pitchFamily="34" charset="0"/>
                <a:ea typeface="Times New Roman" pitchFamily="34" charset="-122"/>
                <a:cs typeface="Times New Roman" pitchFamily="34" charset="-120"/>
              </a:rPr>
              <a:t>Low</a:t>
            </a:r>
            <a:endParaRPr lang="en-US" sz="1000" dirty="0"/>
          </a:p>
        </p:txBody>
      </p:sp>
      <p:sp>
        <p:nvSpPr>
          <p:cNvPr id="19" name="Text 17"/>
          <p:cNvSpPr/>
          <p:nvPr/>
        </p:nvSpPr>
        <p:spPr>
          <a:xfrm>
            <a:off x="5394960" y="5852160"/>
            <a:ext cx="457200" cy="274320"/>
          </a:xfrm>
          <a:prstGeom prst="rect">
            <a:avLst/>
          </a:prstGeom>
          <a:ln/>
        </p:spPr>
        <p:txBody>
          <a:bodyPr wrap="square" rtlCol="0" anchor="t"/>
          <a:lstStyle/>
          <a:p>
            <a:pPr indent="0" marL="0">
              <a:buNone/>
            </a:pPr>
            <a:r>
              <a:rPr lang="en-US" sz="1000" dirty="0">
                <a:solidFill>
                  <a:srgbClr val="212529"/>
                </a:solidFill>
                <a:latin typeface="Times New Roman" pitchFamily="34" charset="0"/>
                <a:ea typeface="Times New Roman" pitchFamily="34" charset="-122"/>
                <a:cs typeface="Times New Roman" pitchFamily="34" charset="-120"/>
              </a:rPr>
              <a:t>High</a:t>
            </a:r>
            <a:endParaRPr lang="en-US" sz="1000" dirty="0"/>
          </a:p>
        </p:txBody>
      </p:sp>
      <p:sp>
        <p:nvSpPr>
          <p:cNvPr id="20" name="Text 18"/>
          <p:cNvSpPr/>
          <p:nvPr/>
        </p:nvSpPr>
        <p:spPr>
          <a:xfrm>
            <a:off x="5943600" y="1097280"/>
            <a:ext cx="3657600" cy="274320"/>
          </a:xfrm>
          <a:prstGeom prst="rect">
            <a:avLst/>
          </a:prstGeom>
          <a:ln/>
        </p:spPr>
        <p:txBody>
          <a:bodyPr wrap="square" rtlCol="0" anchor="t"/>
          <a:lstStyle/>
          <a:p>
            <a:pPr indent="0" marL="0">
              <a:buNone/>
            </a:pPr>
            <a:r>
              <a:rPr lang="en-US" sz="1600" b="1" dirty="0">
                <a:solidFill>
                  <a:srgbClr val="212529"/>
                </a:solidFill>
                <a:latin typeface="Garamond" pitchFamily="34" charset="0"/>
                <a:ea typeface="Garamond" pitchFamily="34" charset="-122"/>
                <a:cs typeface="Garamond" pitchFamily="34" charset="-120"/>
              </a:rPr>
              <a:t>Risk Register</a:t>
            </a:r>
            <a:endParaRPr lang="en-US" sz="16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6231636" y="1554480"/>
          <a:ext cx="5184648" cy="2843784"/>
        </p:xfrm>
        <a:graphic>
          <a:graphicData uri="http://schemas.openxmlformats.org/drawingml/2006/table">
            <a:tbl>
              <a:tblPr/>
              <a:tblGrid>
                <a:gridCol w="1404369"/>
                <a:gridCol w="928041"/>
                <a:gridCol w="1096776"/>
                <a:gridCol w="1755461"/>
              </a:tblGrid>
              <a:tr h="411480">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Risk</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Scope</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Likelihood / Impact</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Mitigation</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PLN concentration 96%</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Sector-Wide</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High / High</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Partial mitigation (AAA-rated counterparty)</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Bridge loan USD600M June 2023</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PGE-Specific</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High / High</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Partial (Pertamina support letter)</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Drilling success ~50%</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Sector-Wide</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High / Medium</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Partial (multi-well programs)</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Natural decline 4-10%/yr</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Sector-Wide</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High / Medium</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Strong (make-up well programs)</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Karaha negative margins</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PGE-Specific</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High / Low</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None disclosed</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Water permit Ulubelu</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PGE-Specific</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Medium / Medium</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In process with Governor</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Sungai Penuh full impairment</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PGE-Specific</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Realized</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000" dirty="0">
                          <a:solidFill>
                            <a:srgbClr val="212529"/>
                          </a:solidFill>
                          <a:latin typeface="Times New Roman" pitchFamily="34" charset="0"/>
                          <a:ea typeface="Times New Roman" pitchFamily="34" charset="-122"/>
                          <a:cs typeface="Times New Roman" pitchFamily="34" charset="-120"/>
                        </a:rPr>
                        <a:t>USD112M written off</a:t>
                      </a:r>
                      <a:endParaRPr lang="en-US" sz="10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22" name="Shape 19"/>
          <p:cNvSpPr/>
          <p:nvPr/>
        </p:nvSpPr>
        <p:spPr>
          <a:xfrm>
            <a:off x="5943600" y="6126480"/>
            <a:ext cx="5760720" cy="365760"/>
          </a:xfrm>
          <a:prstGeom prst="rect">
            <a:avLst/>
          </a:prstGeom>
          <a:solidFill>
            <a:srgbClr val="F8D7DA"/>
          </a:solidFill>
          <a:ln/>
        </p:spPr>
      </p:sp>
      <p:sp>
        <p:nvSpPr>
          <p:cNvPr id="23" name="Text 20"/>
          <p:cNvSpPr/>
          <p:nvPr/>
        </p:nvSpPr>
        <p:spPr>
          <a:xfrm>
            <a:off x="6053328" y="6217920"/>
            <a:ext cx="5541264" cy="274320"/>
          </a:xfrm>
          <a:prstGeom prst="rect">
            <a:avLst/>
          </a:prstGeom>
          <a:ln/>
        </p:spPr>
        <p:txBody>
          <a:bodyPr wrap="square" rtlCol="0" anchor="t"/>
          <a:lstStyle/>
          <a:p>
            <a:pPr indent="0" marL="0">
              <a:buNone/>
            </a:pPr>
            <a:r>
              <a:rPr lang="en-US" sz="1000" b="1" dirty="0">
                <a:solidFill>
                  <a:srgbClr val="842029"/>
                </a:solidFill>
                <a:latin typeface="Garamond" pitchFamily="34" charset="0"/>
                <a:ea typeface="Garamond" pitchFamily="34" charset="-122"/>
                <a:cs typeface="Garamond" pitchFamily="34" charset="-120"/>
              </a:rPr>
              <a:t>Warning: Bridge loan refinancing, Karaha negative margins, and Ulubelu water permit represent the weakest mitigation plans requiring immediate monitoring.</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768096"/>
          </a:xfrm>
          <a:prstGeom prst="rect">
            <a:avLst/>
          </a:prstGeom>
          <a:ln/>
        </p:spPr>
        <p:txBody>
          <a:bodyPr wrap="square" rtlCol="0" anchor="ctr"/>
          <a:lstStyle/>
          <a:p>
            <a:pPr algn="l" indent="0" marL="0">
              <a:buNone/>
            </a:pPr>
            <a:r>
              <a:rPr lang="en-US" sz="2600" b="1" spc="150" kern="0" dirty="0">
                <a:solidFill>
                  <a:srgbClr val="212529"/>
                </a:solidFill>
                <a:latin typeface="Garamond" pitchFamily="34" charset="0"/>
                <a:ea typeface="Garamond" pitchFamily="34" charset="-122"/>
                <a:cs typeface="Garamond" pitchFamily="34" charset="-120"/>
              </a:rPr>
              <a:t>Government Retains ~75% Indirect Control Post-IPO —</a:t>
            </a:r>
            <a:endParaRPr lang="en-US" sz="2600" dirty="0"/>
          </a:p>
          <a:p>
            <a:pPr algn="l" indent="0" marL="0">
              <a:buNone/>
            </a:pPr>
            <a:r>
              <a:rPr lang="en-US" sz="2600" b="1" spc="150" kern="0" dirty="0">
                <a:solidFill>
                  <a:srgbClr val="212529"/>
                </a:solidFill>
                <a:latin typeface="Garamond" pitchFamily="34" charset="0"/>
                <a:ea typeface="Garamond" pitchFamily="34" charset="-122"/>
                <a:cs typeface="Garamond" pitchFamily="34" charset="-120"/>
              </a:rPr>
              <a:t>PLN Revenue Dependence Is Structural by Design</a:t>
            </a:r>
            <a:endParaRPr lang="en-US" sz="2600" dirty="0"/>
          </a:p>
        </p:txBody>
      </p:sp>
      <p:sp>
        <p:nvSpPr>
          <p:cNvPr id="3" name="Text 1"/>
          <p:cNvSpPr/>
          <p:nvPr/>
        </p:nvSpPr>
        <p:spPr>
          <a:xfrm>
            <a:off x="457200" y="1051560"/>
            <a:ext cx="11274552" cy="274320"/>
          </a:xfrm>
          <a:prstGeom prst="rect">
            <a:avLst/>
          </a:prstGeom>
          <a:ln/>
        </p:spPr>
        <p:txBody>
          <a:bodyPr wrap="square" rtlCol="0" anchor="t"/>
          <a:lstStyle/>
          <a:p>
            <a:pPr indent="0" marL="0">
              <a:buNone/>
            </a:pPr>
            <a:r>
              <a:rPr lang="en-US" sz="1600" dirty="0">
                <a:solidFill>
                  <a:srgbClr val="6C757D"/>
                </a:solidFill>
                <a:latin typeface="Times New Roman" pitchFamily="34" charset="0"/>
                <a:ea typeface="Times New Roman" pitchFamily="34" charset="-122"/>
                <a:cs typeface="Times New Roman" pitchFamily="34" charset="-120"/>
              </a:rPr>
              <a:t>Corporate Governance Structure &amp; Related-Party Transactions Summary</a:t>
            </a:r>
            <a:endParaRPr lang="en-US" sz="1600" dirty="0"/>
          </a:p>
        </p:txBody>
      </p:sp>
      <p:sp>
        <p:nvSpPr>
          <p:cNvPr id="4" name="Text 2"/>
          <p:cNvSpPr/>
          <p:nvPr/>
        </p:nvSpPr>
        <p:spPr>
          <a:xfrm>
            <a:off x="457200" y="1371600"/>
            <a:ext cx="5577840" cy="27432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Board &amp; Audit Structure</a:t>
            </a:r>
            <a:endParaRPr lang="en-US" sz="1400" dirty="0"/>
          </a:p>
        </p:txBody>
      </p:sp>
      <p:sp>
        <p:nvSpPr>
          <p:cNvPr id="5" name="Shape 3"/>
          <p:cNvSpPr/>
          <p:nvPr/>
        </p:nvSpPr>
        <p:spPr>
          <a:xfrm>
            <a:off x="457200" y="1645920"/>
            <a:ext cx="5577840" cy="320040"/>
          </a:xfrm>
          <a:prstGeom prst="rect">
            <a:avLst/>
          </a:prstGeom>
          <a:solidFill>
            <a:srgbClr val="E9ECEF"/>
          </a:solidFill>
          <a:ln/>
        </p:spPr>
      </p:sp>
      <p:sp>
        <p:nvSpPr>
          <p:cNvPr id="6" name="Text 4"/>
          <p:cNvSpPr/>
          <p:nvPr/>
        </p:nvSpPr>
        <p:spPr>
          <a:xfrm>
            <a:off x="457200" y="1691640"/>
            <a:ext cx="5577840" cy="22860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Board of Commissioners (top)</a:t>
            </a:r>
            <a:endParaRPr lang="en-US" sz="1200" dirty="0"/>
          </a:p>
        </p:txBody>
      </p:sp>
      <p:sp>
        <p:nvSpPr>
          <p:cNvPr id="7" name="Shape 5"/>
          <p:cNvSpPr/>
          <p:nvPr/>
        </p:nvSpPr>
        <p:spPr>
          <a:xfrm>
            <a:off x="457200" y="2057400"/>
            <a:ext cx="1737360" cy="640080"/>
          </a:xfrm>
          <a:prstGeom prst="rect">
            <a:avLst/>
          </a:prstGeom>
          <a:solidFill>
            <a:srgbClr val="495057"/>
          </a:solidFill>
          <a:ln/>
        </p:spPr>
      </p:sp>
      <p:sp>
        <p:nvSpPr>
          <p:cNvPr id="8" name="Text 6"/>
          <p:cNvSpPr/>
          <p:nvPr/>
        </p:nvSpPr>
        <p:spPr>
          <a:xfrm>
            <a:off x="566928" y="2130552"/>
            <a:ext cx="1517904" cy="493776"/>
          </a:xfrm>
          <a:prstGeom prst="rect">
            <a:avLst/>
          </a:prstGeom>
          <a:ln/>
        </p:spPr>
        <p:txBody>
          <a:bodyPr wrap="square" rtlCol="0" anchor="t"/>
          <a:lstStyle/>
          <a:p>
            <a:pPr indent="0" marL="0">
              <a:buNone/>
            </a:pPr>
            <a:r>
              <a:rPr lang="en-US" sz="1000" dirty="0">
                <a:solidFill>
                  <a:srgbClr val="FFFFFF"/>
                </a:solidFill>
                <a:latin typeface="Times New Roman" pitchFamily="34" charset="0"/>
                <a:ea typeface="Times New Roman" pitchFamily="34" charset="-122"/>
                <a:cs typeface="Times New Roman" pitchFamily="34" charset="-120"/>
              </a:rPr>
              <a:t>Sarman Simanjorang</a:t>
            </a:r>
            <a:endParaRPr lang="en-US" sz="1000" dirty="0"/>
          </a:p>
          <a:p>
            <a:pPr indent="0" marL="0">
              <a:buNone/>
            </a:pPr>
            <a:r>
              <a:rPr lang="en-US" sz="1000" dirty="0">
                <a:solidFill>
                  <a:srgbClr val="FFFFFF"/>
                </a:solidFill>
                <a:latin typeface="Times New Roman" pitchFamily="34" charset="0"/>
                <a:ea typeface="Times New Roman" pitchFamily="34" charset="-122"/>
                <a:cs typeface="Times New Roman" pitchFamily="34" charset="-120"/>
              </a:rPr>
              <a:t>(President/Independent)</a:t>
            </a:r>
            <a:endParaRPr lang="en-US" sz="1000" dirty="0"/>
          </a:p>
        </p:txBody>
      </p:sp>
      <p:sp>
        <p:nvSpPr>
          <p:cNvPr id="9" name="Shape 7"/>
          <p:cNvSpPr/>
          <p:nvPr/>
        </p:nvSpPr>
        <p:spPr>
          <a:xfrm>
            <a:off x="2377440" y="2057400"/>
            <a:ext cx="1737360" cy="640080"/>
          </a:xfrm>
          <a:prstGeom prst="rect">
            <a:avLst/>
          </a:prstGeom>
          <a:solidFill>
            <a:srgbClr val="495057"/>
          </a:solidFill>
          <a:ln/>
        </p:spPr>
      </p:sp>
      <p:sp>
        <p:nvSpPr>
          <p:cNvPr id="10" name="Text 8"/>
          <p:cNvSpPr/>
          <p:nvPr/>
        </p:nvSpPr>
        <p:spPr>
          <a:xfrm>
            <a:off x="2487168" y="2130552"/>
            <a:ext cx="1517904" cy="493776"/>
          </a:xfrm>
          <a:prstGeom prst="rect">
            <a:avLst/>
          </a:prstGeom>
          <a:ln/>
        </p:spPr>
        <p:txBody>
          <a:bodyPr wrap="square" rtlCol="0" anchor="t"/>
          <a:lstStyle/>
          <a:p>
            <a:pPr indent="0" marL="0">
              <a:buNone/>
            </a:pPr>
            <a:r>
              <a:rPr lang="en-US" sz="1100" dirty="0">
                <a:solidFill>
                  <a:srgbClr val="FFFFFF"/>
                </a:solidFill>
                <a:latin typeface="Times New Roman" pitchFamily="34" charset="0"/>
                <a:ea typeface="Times New Roman" pitchFamily="34" charset="-122"/>
                <a:cs typeface="Times New Roman" pitchFamily="34" charset="-120"/>
              </a:rPr>
              <a:t>Samsul Hidayat</a:t>
            </a:r>
            <a:endParaRPr lang="en-US" sz="1100" dirty="0"/>
          </a:p>
          <a:p>
            <a:pPr indent="0" marL="0">
              <a:buNone/>
            </a:pPr>
            <a:r>
              <a:rPr lang="en-US" sz="1100" dirty="0">
                <a:solidFill>
                  <a:srgbClr val="FFFFFF"/>
                </a:solidFill>
                <a:latin typeface="Times New Roman" pitchFamily="34" charset="0"/>
                <a:ea typeface="Times New Roman" pitchFamily="34" charset="-122"/>
                <a:cs typeface="Times New Roman" pitchFamily="34" charset="-120"/>
              </a:rPr>
              <a:t>(Independent)</a:t>
            </a:r>
            <a:endParaRPr lang="en-US" sz="1100" dirty="0"/>
          </a:p>
        </p:txBody>
      </p:sp>
      <p:sp>
        <p:nvSpPr>
          <p:cNvPr id="11" name="Shape 9"/>
          <p:cNvSpPr/>
          <p:nvPr/>
        </p:nvSpPr>
        <p:spPr>
          <a:xfrm>
            <a:off x="4297680" y="2057400"/>
            <a:ext cx="1737360" cy="640080"/>
          </a:xfrm>
          <a:prstGeom prst="rect">
            <a:avLst/>
          </a:prstGeom>
          <a:solidFill>
            <a:srgbClr val="495057"/>
          </a:solidFill>
          <a:ln/>
        </p:spPr>
      </p:sp>
      <p:sp>
        <p:nvSpPr>
          <p:cNvPr id="12" name="Text 10"/>
          <p:cNvSpPr/>
          <p:nvPr/>
        </p:nvSpPr>
        <p:spPr>
          <a:xfrm>
            <a:off x="4407408" y="2130552"/>
            <a:ext cx="1517904" cy="493776"/>
          </a:xfrm>
          <a:prstGeom prst="rect">
            <a:avLst/>
          </a:prstGeom>
          <a:ln/>
        </p:spPr>
        <p:txBody>
          <a:bodyPr wrap="square" rtlCol="0" anchor="t"/>
          <a:lstStyle/>
          <a:p>
            <a:pPr indent="0" marL="0">
              <a:buNone/>
            </a:pPr>
            <a:r>
              <a:rPr lang="en-US" sz="1100" dirty="0">
                <a:solidFill>
                  <a:srgbClr val="FFFFFF"/>
                </a:solidFill>
                <a:latin typeface="Times New Roman" pitchFamily="34" charset="0"/>
                <a:ea typeface="Times New Roman" pitchFamily="34" charset="-122"/>
                <a:cs typeface="Times New Roman" pitchFamily="34" charset="-120"/>
              </a:rPr>
              <a:t>Harris</a:t>
            </a:r>
            <a:endParaRPr lang="en-US" sz="1100" dirty="0"/>
          </a:p>
          <a:p>
            <a:pPr indent="0" marL="0">
              <a:buNone/>
            </a:pPr>
            <a:r>
              <a:rPr lang="en-US" sz="1100" dirty="0">
                <a:solidFill>
                  <a:srgbClr val="FFFFFF"/>
                </a:solidFill>
                <a:latin typeface="Times New Roman" pitchFamily="34" charset="0"/>
                <a:ea typeface="Times New Roman" pitchFamily="34" charset="-122"/>
                <a:cs typeface="Times New Roman" pitchFamily="34" charset="-120"/>
              </a:rPr>
              <a:t>(Commissioner)</a:t>
            </a:r>
            <a:endParaRPr lang="en-US" sz="1100" dirty="0"/>
          </a:p>
        </p:txBody>
      </p:sp>
      <p:sp>
        <p:nvSpPr>
          <p:cNvPr id="13" name="Shape 11"/>
          <p:cNvSpPr/>
          <p:nvPr/>
        </p:nvSpPr>
        <p:spPr>
          <a:xfrm>
            <a:off x="457200" y="2834640"/>
            <a:ext cx="5577840" cy="320040"/>
          </a:xfrm>
          <a:prstGeom prst="rect">
            <a:avLst/>
          </a:prstGeom>
          <a:solidFill>
            <a:srgbClr val="E9ECEF"/>
          </a:solidFill>
          <a:ln/>
        </p:spPr>
      </p:sp>
      <p:sp>
        <p:nvSpPr>
          <p:cNvPr id="14" name="Text 12"/>
          <p:cNvSpPr/>
          <p:nvPr/>
        </p:nvSpPr>
        <p:spPr>
          <a:xfrm>
            <a:off x="457200" y="2880360"/>
            <a:ext cx="5577840" cy="22860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Board of Directors</a:t>
            </a:r>
            <a:endParaRPr lang="en-US" sz="1200" dirty="0"/>
          </a:p>
        </p:txBody>
      </p:sp>
      <p:sp>
        <p:nvSpPr>
          <p:cNvPr id="15" name="Shape 13"/>
          <p:cNvSpPr/>
          <p:nvPr/>
        </p:nvSpPr>
        <p:spPr>
          <a:xfrm>
            <a:off x="457200" y="3246120"/>
            <a:ext cx="1325880" cy="685800"/>
          </a:xfrm>
          <a:prstGeom prst="rect">
            <a:avLst/>
          </a:prstGeom>
          <a:solidFill>
            <a:srgbClr val="495057"/>
          </a:solidFill>
          <a:ln/>
        </p:spPr>
      </p:sp>
      <p:sp>
        <p:nvSpPr>
          <p:cNvPr id="16" name="Text 14"/>
          <p:cNvSpPr/>
          <p:nvPr/>
        </p:nvSpPr>
        <p:spPr>
          <a:xfrm>
            <a:off x="566928" y="3319272"/>
            <a:ext cx="1106424" cy="557784"/>
          </a:xfrm>
          <a:prstGeom prst="rect">
            <a:avLst/>
          </a:prstGeom>
          <a:ln/>
        </p:spPr>
        <p:txBody>
          <a:bodyPr wrap="square" rtlCol="0" anchor="t"/>
          <a:lstStyle/>
          <a:p>
            <a:pPr indent="0" marL="0">
              <a:buNone/>
            </a:pPr>
            <a:r>
              <a:rPr lang="en-US" sz="1000" dirty="0">
                <a:solidFill>
                  <a:srgbClr val="FFFFFF"/>
                </a:solidFill>
                <a:latin typeface="Times New Roman" pitchFamily="34" charset="0"/>
                <a:ea typeface="Times New Roman" pitchFamily="34" charset="-122"/>
                <a:cs typeface="Times New Roman" pitchFamily="34" charset="-120"/>
              </a:rPr>
              <a:t>Ahmad S. Yuniarto</a:t>
            </a:r>
            <a:endParaRPr lang="en-US" sz="1000" dirty="0"/>
          </a:p>
          <a:p>
            <a:pPr indent="0" marL="0">
              <a:buNone/>
            </a:pPr>
            <a:r>
              <a:rPr lang="en-US" sz="1000" dirty="0">
                <a:solidFill>
                  <a:srgbClr val="FFFFFF"/>
                </a:solidFill>
                <a:latin typeface="Times New Roman" pitchFamily="34" charset="0"/>
                <a:ea typeface="Times New Roman" pitchFamily="34" charset="-122"/>
                <a:cs typeface="Times New Roman" pitchFamily="34" charset="-120"/>
              </a:rPr>
              <a:t>(Pres. Director)</a:t>
            </a:r>
            <a:endParaRPr lang="en-US" sz="1000" dirty="0"/>
          </a:p>
        </p:txBody>
      </p:sp>
      <p:sp>
        <p:nvSpPr>
          <p:cNvPr id="17" name="Shape 15"/>
          <p:cNvSpPr/>
          <p:nvPr/>
        </p:nvSpPr>
        <p:spPr>
          <a:xfrm>
            <a:off x="1874520" y="3246120"/>
            <a:ext cx="1325880" cy="685800"/>
          </a:xfrm>
          <a:prstGeom prst="rect">
            <a:avLst/>
          </a:prstGeom>
          <a:solidFill>
            <a:srgbClr val="495057"/>
          </a:solidFill>
          <a:ln/>
        </p:spPr>
      </p:sp>
      <p:sp>
        <p:nvSpPr>
          <p:cNvPr id="18" name="Text 16"/>
          <p:cNvSpPr/>
          <p:nvPr/>
        </p:nvSpPr>
        <p:spPr>
          <a:xfrm>
            <a:off x="1984248" y="3319272"/>
            <a:ext cx="1106424" cy="539496"/>
          </a:xfrm>
          <a:prstGeom prst="rect">
            <a:avLst/>
          </a:prstGeom>
          <a:ln/>
        </p:spPr>
        <p:txBody>
          <a:bodyPr wrap="square" rtlCol="0" anchor="t"/>
          <a:lstStyle/>
          <a:p>
            <a:pPr indent="0" marL="0">
              <a:buNone/>
            </a:pPr>
            <a:r>
              <a:rPr lang="en-US" sz="1000" dirty="0">
                <a:solidFill>
                  <a:srgbClr val="FFFFFF"/>
                </a:solidFill>
                <a:latin typeface="Times New Roman" pitchFamily="34" charset="0"/>
                <a:ea typeface="Times New Roman" pitchFamily="34" charset="-122"/>
                <a:cs typeface="Times New Roman" pitchFamily="34" charset="-120"/>
              </a:rPr>
              <a:t>Eko A. Bramantyo</a:t>
            </a:r>
            <a:endParaRPr lang="en-US" sz="1000" dirty="0"/>
          </a:p>
          <a:p>
            <a:pPr indent="0" marL="0">
              <a:buNone/>
            </a:pPr>
            <a:r>
              <a:rPr lang="en-US" sz="1000" dirty="0">
                <a:solidFill>
                  <a:srgbClr val="FFFFFF"/>
                </a:solidFill>
                <a:latin typeface="Times New Roman" pitchFamily="34" charset="0"/>
                <a:ea typeface="Times New Roman" pitchFamily="34" charset="-122"/>
                <a:cs typeface="Times New Roman" pitchFamily="34" charset="-120"/>
              </a:rPr>
              <a:t>(Operations)</a:t>
            </a:r>
            <a:endParaRPr lang="en-US" sz="1000" dirty="0"/>
          </a:p>
        </p:txBody>
      </p:sp>
      <p:sp>
        <p:nvSpPr>
          <p:cNvPr id="19" name="Shape 17"/>
          <p:cNvSpPr/>
          <p:nvPr/>
        </p:nvSpPr>
        <p:spPr>
          <a:xfrm>
            <a:off x="3291840" y="3246120"/>
            <a:ext cx="1325880" cy="685800"/>
          </a:xfrm>
          <a:prstGeom prst="rect">
            <a:avLst/>
          </a:prstGeom>
          <a:solidFill>
            <a:srgbClr val="495057"/>
          </a:solidFill>
          <a:ln/>
        </p:spPr>
      </p:sp>
      <p:sp>
        <p:nvSpPr>
          <p:cNvPr id="20" name="Text 18"/>
          <p:cNvSpPr/>
          <p:nvPr/>
        </p:nvSpPr>
        <p:spPr>
          <a:xfrm>
            <a:off x="3401568" y="3319272"/>
            <a:ext cx="1106424" cy="539496"/>
          </a:xfrm>
          <a:prstGeom prst="rect">
            <a:avLst/>
          </a:prstGeom>
          <a:ln/>
        </p:spPr>
        <p:txBody>
          <a:bodyPr wrap="square" rtlCol="0" anchor="t"/>
          <a:lstStyle/>
          <a:p>
            <a:pPr indent="0" marL="0">
              <a:buNone/>
            </a:pPr>
            <a:r>
              <a:rPr lang="en-US" sz="1000" dirty="0">
                <a:solidFill>
                  <a:srgbClr val="FFFFFF"/>
                </a:solidFill>
                <a:latin typeface="Times New Roman" pitchFamily="34" charset="0"/>
                <a:ea typeface="Times New Roman" pitchFamily="34" charset="-122"/>
                <a:cs typeface="Times New Roman" pitchFamily="34" charset="-120"/>
              </a:rPr>
              <a:t>Rachmat Hidajat</a:t>
            </a:r>
            <a:endParaRPr lang="en-US" sz="1000" dirty="0"/>
          </a:p>
          <a:p>
            <a:pPr indent="0" marL="0">
              <a:buNone/>
            </a:pPr>
            <a:r>
              <a:rPr lang="en-US" sz="1000" dirty="0">
                <a:solidFill>
                  <a:srgbClr val="FFFFFF"/>
                </a:solidFill>
                <a:latin typeface="Times New Roman" pitchFamily="34" charset="0"/>
                <a:ea typeface="Times New Roman" pitchFamily="34" charset="-122"/>
                <a:cs typeface="Times New Roman" pitchFamily="34" charset="-120"/>
              </a:rPr>
              <a:t>(Exploration)</a:t>
            </a:r>
            <a:endParaRPr lang="en-US" sz="1000" dirty="0"/>
          </a:p>
        </p:txBody>
      </p:sp>
      <p:sp>
        <p:nvSpPr>
          <p:cNvPr id="21" name="Shape 19"/>
          <p:cNvSpPr/>
          <p:nvPr/>
        </p:nvSpPr>
        <p:spPr>
          <a:xfrm>
            <a:off x="4709160" y="3246120"/>
            <a:ext cx="1325880" cy="685800"/>
          </a:xfrm>
          <a:prstGeom prst="rect">
            <a:avLst/>
          </a:prstGeom>
          <a:solidFill>
            <a:srgbClr val="495057"/>
          </a:solidFill>
          <a:ln/>
        </p:spPr>
      </p:sp>
      <p:sp>
        <p:nvSpPr>
          <p:cNvPr id="22" name="Text 20"/>
          <p:cNvSpPr/>
          <p:nvPr/>
        </p:nvSpPr>
        <p:spPr>
          <a:xfrm>
            <a:off x="4818888" y="3319272"/>
            <a:ext cx="1106424" cy="539496"/>
          </a:xfrm>
          <a:prstGeom prst="rect">
            <a:avLst/>
          </a:prstGeom>
          <a:ln/>
        </p:spPr>
        <p:txBody>
          <a:bodyPr wrap="square" rtlCol="0" anchor="t"/>
          <a:lstStyle/>
          <a:p>
            <a:pPr indent="0" marL="0">
              <a:buNone/>
            </a:pPr>
            <a:r>
              <a:rPr lang="en-US" sz="1000" dirty="0">
                <a:solidFill>
                  <a:srgbClr val="FFFFFF"/>
                </a:solidFill>
                <a:latin typeface="Times New Roman" pitchFamily="34" charset="0"/>
                <a:ea typeface="Times New Roman" pitchFamily="34" charset="-122"/>
                <a:cs typeface="Times New Roman" pitchFamily="34" charset="-120"/>
              </a:rPr>
              <a:t>Nelwin Aldriansyah</a:t>
            </a:r>
            <a:endParaRPr lang="en-US" sz="1000" dirty="0"/>
          </a:p>
          <a:p>
            <a:pPr indent="0" marL="0">
              <a:buNone/>
            </a:pPr>
            <a:r>
              <a:rPr lang="en-US" sz="1000" dirty="0">
                <a:solidFill>
                  <a:srgbClr val="FFFFFF"/>
                </a:solidFill>
                <a:latin typeface="Times New Roman" pitchFamily="34" charset="0"/>
                <a:ea typeface="Times New Roman" pitchFamily="34" charset="-122"/>
                <a:cs typeface="Times New Roman" pitchFamily="34" charset="-120"/>
              </a:rPr>
              <a:t>(Finance)</a:t>
            </a:r>
            <a:endParaRPr lang="en-US" sz="1000" dirty="0"/>
          </a:p>
        </p:txBody>
      </p:sp>
      <p:sp>
        <p:nvSpPr>
          <p:cNvPr id="23" name="Shape 21"/>
          <p:cNvSpPr/>
          <p:nvPr/>
        </p:nvSpPr>
        <p:spPr>
          <a:xfrm>
            <a:off x="457200" y="4114800"/>
            <a:ext cx="5577840" cy="320040"/>
          </a:xfrm>
          <a:prstGeom prst="rect">
            <a:avLst/>
          </a:prstGeom>
          <a:solidFill>
            <a:srgbClr val="E9ECEF"/>
          </a:solidFill>
          <a:ln/>
        </p:spPr>
      </p:sp>
      <p:sp>
        <p:nvSpPr>
          <p:cNvPr id="24" name="Text 22"/>
          <p:cNvSpPr/>
          <p:nvPr/>
        </p:nvSpPr>
        <p:spPr>
          <a:xfrm>
            <a:off x="457200" y="4160520"/>
            <a:ext cx="5577840" cy="22860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Audit Committee</a:t>
            </a:r>
            <a:endParaRPr lang="en-US" sz="1200" dirty="0"/>
          </a:p>
        </p:txBody>
      </p:sp>
      <p:sp>
        <p:nvSpPr>
          <p:cNvPr id="25" name="Shape 23"/>
          <p:cNvSpPr/>
          <p:nvPr/>
        </p:nvSpPr>
        <p:spPr>
          <a:xfrm>
            <a:off x="457200" y="4526280"/>
            <a:ext cx="5577840" cy="411480"/>
          </a:xfrm>
          <a:prstGeom prst="rect">
            <a:avLst/>
          </a:prstGeom>
          <a:solidFill>
            <a:srgbClr val="E9ECEF"/>
          </a:solidFill>
          <a:ln w="12700">
            <a:solidFill>
              <a:srgbClr val="495057"/>
            </a:solidFill>
            <a:prstDash val="solid"/>
          </a:ln>
        </p:spPr>
      </p:sp>
      <p:sp>
        <p:nvSpPr>
          <p:cNvPr id="26" name="Text 24"/>
          <p:cNvSpPr/>
          <p:nvPr/>
        </p:nvSpPr>
        <p:spPr>
          <a:xfrm>
            <a:off x="457200" y="4617720"/>
            <a:ext cx="5577840" cy="32004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Samsul Hidayat (Chair), 2 members</a:t>
            </a:r>
            <a:endParaRPr lang="en-US" sz="1200" dirty="0"/>
          </a:p>
        </p:txBody>
      </p:sp>
      <p:sp>
        <p:nvSpPr>
          <p:cNvPr id="27" name="Shape 25"/>
          <p:cNvSpPr/>
          <p:nvPr/>
        </p:nvSpPr>
        <p:spPr>
          <a:xfrm>
            <a:off x="457200" y="5120640"/>
            <a:ext cx="5577840" cy="411480"/>
          </a:xfrm>
          <a:prstGeom prst="rect">
            <a:avLst/>
          </a:prstGeom>
          <a:solidFill>
            <a:srgbClr val="0D6EFD"/>
          </a:solidFill>
          <a:ln/>
        </p:spPr>
      </p:sp>
      <p:sp>
        <p:nvSpPr>
          <p:cNvPr id="28" name="Text 26"/>
          <p:cNvSpPr/>
          <p:nvPr/>
        </p:nvSpPr>
        <p:spPr>
          <a:xfrm>
            <a:off x="457200" y="5193792"/>
            <a:ext cx="5577840" cy="32004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Independent ratio: 2 of 3 commissioners (67%)</a:t>
            </a:r>
            <a:endParaRPr lang="en-US" sz="1200" dirty="0"/>
          </a:p>
        </p:txBody>
      </p:sp>
      <p:sp>
        <p:nvSpPr>
          <p:cNvPr id="29" name="Text 27"/>
          <p:cNvSpPr/>
          <p:nvPr/>
        </p:nvSpPr>
        <p:spPr>
          <a:xfrm>
            <a:off x="6309360" y="1371600"/>
            <a:ext cx="5394960" cy="27432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Related-Party Transaction Summary</a:t>
            </a:r>
            <a:endParaRPr lang="en-US" sz="1400" dirty="0"/>
          </a:p>
        </p:txBody>
      </p:sp>
      <p:graphicFrame>
        <p:nvGraphicFramePr>
          <p:cNvPr id="14" name="Table 0"/>
          <p:cNvGraphicFramePr>
            <a:graphicFrameLocks noGrp="1"/>
          </p:cNvGraphicFramePr>
          <p:nvPr>
            <p:extLst>
              <p:ext uri="{D42A27DB-BD31-4B8C-83A1-F6EECF244321}">
                <p14:modId xmlns:p14="http://schemas.microsoft.com/office/powerpoint/2010/main" val="1579011935"/>
              </p:ext>
            </p:extLst>
          </p:nvPr>
        </p:nvGraphicFramePr>
        <p:xfrm>
          <a:off x="6579108" y="1737360"/>
          <a:ext cx="4855464" cy="2496312"/>
        </p:xfrm>
        <a:graphic>
          <a:graphicData uri="http://schemas.openxmlformats.org/drawingml/2006/table">
            <a:tbl>
              <a:tblPr/>
              <a:tblGrid>
                <a:gridCol w="1060724"/>
                <a:gridCol w="1408111"/>
                <a:gridCol w="972330"/>
                <a:gridCol w="1414299"/>
              </a:tblGrid>
              <a:tr h="411480">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Party</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Transaction</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Annual Value</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100" b="1" dirty="0">
                          <a:solidFill>
                            <a:srgbClr val="FFFFFF"/>
                          </a:solidFill>
                          <a:latin typeface="Garamond" pitchFamily="34" charset="0"/>
                          <a:ea typeface="Garamond" pitchFamily="34" charset="-122"/>
                          <a:cs typeface="Garamond" pitchFamily="34" charset="-120"/>
                        </a:rPr>
                        <a:t>Risk Flag</a:t>
                      </a:r>
                      <a:endParaRPr lang="en-US" sz="11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PLN (Persero)</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Revenue</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(electricity/steam)</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USD229M</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(9M2022)</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High</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concentration</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PT Indonesia Power</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Revenue (steam)</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USD47M</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(9M2022)</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Dispatch risk</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PT Pertamina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Long-term loans</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outstanding</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USD327M</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Below-market</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rates possible</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PT Pertamina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Other payables</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USD26M</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Operational</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charges</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Pertamina Group</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IT/services</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purchases</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USD6M</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(9M2022)</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Low materiality</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State-owned banks</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Cash deposits</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USD230M</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Counterparty</a:t>
                      </a:r>
                      <a:endParaRPr lang="en-US" sz="1100" dirty="0">
                        <a:latin typeface="Times New Roman" charset="0"/>
                        <a:ea typeface="Times New Roman" charset="0"/>
                        <a:cs typeface="Times New Roman" charset="0"/>
                      </a:endParaRPr>
                    </a:p>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overlap</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bl>
          </a:graphicData>
        </a:graphic>
      </p:graphicFrame>
      <p:sp>
        <p:nvSpPr>
          <p:cNvPr id="31" name="Shape 28"/>
          <p:cNvSpPr/>
          <p:nvPr/>
        </p:nvSpPr>
        <p:spPr>
          <a:xfrm>
            <a:off x="457200" y="5897880"/>
            <a:ext cx="11274552" cy="548640"/>
          </a:xfrm>
          <a:prstGeom prst="rect">
            <a:avLst/>
          </a:prstGeom>
          <a:solidFill>
            <a:srgbClr val="212529"/>
          </a:solidFill>
          <a:ln/>
        </p:spPr>
      </p:sp>
      <p:sp>
        <p:nvSpPr>
          <p:cNvPr id="32" name="Text 29"/>
          <p:cNvSpPr/>
          <p:nvPr/>
        </p:nvSpPr>
        <p:spPr>
          <a:xfrm>
            <a:off x="566928" y="5989320"/>
            <a:ext cx="11055096" cy="365760"/>
          </a:xfrm>
          <a:prstGeom prst="rect">
            <a:avLst/>
          </a:prstGeom>
          <a:ln/>
        </p:spPr>
        <p:txBody>
          <a:bodyPr wrap="square" rtlCol="0" anchor="t"/>
          <a:lstStyle/>
          <a:p>
            <a:pPr indent="0" marL="0">
              <a:buNone/>
            </a:pPr>
            <a:r>
              <a:rPr lang="en-US" sz="1100" dirty="0">
                <a:solidFill>
                  <a:srgbClr val="FFFFFF"/>
                </a:solidFill>
                <a:latin typeface="Times New Roman" pitchFamily="34" charset="0"/>
                <a:ea typeface="Times New Roman" pitchFamily="34" charset="-122"/>
                <a:cs typeface="Times New Roman" pitchFamily="34" charset="-120"/>
              </a:rPr>
              <a:t>PPI committed not to release control for 1 year post-effective date. BPKP underpayment finding of ~USD400K for FY2017-2018 noted.</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731520"/>
          </a:xfrm>
          <a:prstGeom prst="rect">
            <a:avLst/>
          </a:prstGeom>
          <a:ln/>
        </p:spPr>
        <p:txBody>
          <a:bodyPr wrap="square" rtlCol="0" anchor="ctr"/>
          <a:lstStyle/>
          <a:p>
            <a:pPr algn="l" indent="0" marL="0">
              <a:buNone/>
            </a:pPr>
            <a:r>
              <a:rPr lang="en-US" sz="2400" b="1" spc="150" kern="0" dirty="0">
                <a:solidFill>
                  <a:srgbClr val="212529"/>
                </a:solidFill>
                <a:latin typeface="Garamond" pitchFamily="34" charset="0"/>
                <a:ea typeface="Garamond" pitchFamily="34" charset="-122"/>
                <a:cs typeface="Garamond" pitchFamily="34" charset="-120"/>
              </a:rPr>
              <a:t>Bull Case Implies Rp1,200+ on Full Capacity Build;</a:t>
            </a:r>
            <a:endParaRPr lang="en-US" sz="2400" dirty="0"/>
          </a:p>
          <a:p>
            <a:pPr algn="l" indent="0" marL="0">
              <a:buNone/>
            </a:pPr>
            <a:r>
              <a:rPr lang="en-US" sz="2400" b="1" spc="150" kern="0" dirty="0">
                <a:solidFill>
                  <a:srgbClr val="212529"/>
                </a:solidFill>
                <a:latin typeface="Garamond" pitchFamily="34" charset="0"/>
                <a:ea typeface="Garamond" pitchFamily="34" charset="-122"/>
                <a:cs typeface="Garamond" pitchFamily="34" charset="-120"/>
              </a:rPr>
              <a:t>Bear Case Falls Below Rp700 on Execution Failure</a:t>
            </a:r>
            <a:endParaRPr lang="en-US" sz="2400" dirty="0"/>
          </a:p>
        </p:txBody>
      </p:sp>
      <p:sp>
        <p:nvSpPr>
          <p:cNvPr id="3" name="Shape 1"/>
          <p:cNvSpPr/>
          <p:nvPr/>
        </p:nvSpPr>
        <p:spPr>
          <a:xfrm>
            <a:off x="457200" y="1097280"/>
            <a:ext cx="3575304" cy="365760"/>
          </a:xfrm>
          <a:prstGeom prst="rect">
            <a:avLst/>
          </a:prstGeom>
          <a:solidFill>
            <a:srgbClr val="198754"/>
          </a:solidFill>
          <a:ln/>
        </p:spPr>
      </p:sp>
      <p:sp>
        <p:nvSpPr>
          <p:cNvPr id="4" name="Text 2"/>
          <p:cNvSpPr/>
          <p:nvPr/>
        </p:nvSpPr>
        <p:spPr>
          <a:xfrm>
            <a:off x="457200" y="1097280"/>
            <a:ext cx="3575304" cy="36576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BULL CASE (Rp1,200-1,400 TARGET)</a:t>
            </a:r>
            <a:endParaRPr lang="en-US" sz="1200" dirty="0"/>
          </a:p>
        </p:txBody>
      </p:sp>
      <p:sp>
        <p:nvSpPr>
          <p:cNvPr id="5" name="Shape 3"/>
          <p:cNvSpPr/>
          <p:nvPr/>
        </p:nvSpPr>
        <p:spPr>
          <a:xfrm>
            <a:off x="457200" y="1463040"/>
            <a:ext cx="3575304" cy="2377440"/>
          </a:xfrm>
          <a:prstGeom prst="rect">
            <a:avLst/>
          </a:prstGeom>
          <a:solidFill>
            <a:srgbClr val="F8F9FA"/>
          </a:solidFill>
          <a:ln/>
        </p:spPr>
      </p:sp>
      <p:sp>
        <p:nvSpPr>
          <p:cNvPr id="6" name="Text 4"/>
          <p:cNvSpPr/>
          <p:nvPr/>
        </p:nvSpPr>
        <p:spPr>
          <a:xfrm>
            <a:off x="566928" y="1554480"/>
            <a:ext cx="3355848" cy="2194560"/>
          </a:xfrm>
          <a:prstGeom prst="rect">
            <a:avLst/>
          </a:prstGeom>
          <a:ln/>
        </p:spPr>
        <p:txBody>
          <a:bodyPr wrap="square" rtlCol="0" anchor="t"/>
          <a:lstStyle/>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600 MW capacity addition by 2027 lifts annualized revenue to ~USD550M (Kamojang-equivalent yield applied)</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EBITDA margin sustains 82%+ as tariff escalation outpaces cost inflation — 9M2022 margin was 84.7%</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Green bond prices at favorable terms, unlocking full pipeline funding and valuation re-rate to 12-14x EV/EBITDA</a:t>
            </a:r>
            <a:endParaRPr lang="en-US" sz="1200" dirty="0"/>
          </a:p>
        </p:txBody>
      </p:sp>
      <p:sp>
        <p:nvSpPr>
          <p:cNvPr id="7" name="Shape 5"/>
          <p:cNvSpPr/>
          <p:nvPr/>
        </p:nvSpPr>
        <p:spPr>
          <a:xfrm>
            <a:off x="4306824" y="1097280"/>
            <a:ext cx="3575304" cy="365760"/>
          </a:xfrm>
          <a:prstGeom prst="rect">
            <a:avLst/>
          </a:prstGeom>
          <a:solidFill>
            <a:srgbClr val="FFC107"/>
          </a:solidFill>
          <a:ln/>
        </p:spPr>
      </p:sp>
      <p:sp>
        <p:nvSpPr>
          <p:cNvPr id="8" name="Text 6"/>
          <p:cNvSpPr/>
          <p:nvPr/>
        </p:nvSpPr>
        <p:spPr>
          <a:xfrm>
            <a:off x="4306824" y="1097280"/>
            <a:ext cx="3575304" cy="36576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BASE CASE (IPO @ Rp875, ~10x EV/EBITDA)</a:t>
            </a:r>
            <a:endParaRPr lang="en-US" sz="1200" dirty="0"/>
          </a:p>
        </p:txBody>
      </p:sp>
      <p:sp>
        <p:nvSpPr>
          <p:cNvPr id="9" name="Shape 7"/>
          <p:cNvSpPr/>
          <p:nvPr/>
        </p:nvSpPr>
        <p:spPr>
          <a:xfrm>
            <a:off x="4306824" y="1463040"/>
            <a:ext cx="3575304" cy="2377440"/>
          </a:xfrm>
          <a:prstGeom prst="rect">
            <a:avLst/>
          </a:prstGeom>
          <a:solidFill>
            <a:srgbClr val="F8F9FA"/>
          </a:solidFill>
          <a:ln/>
        </p:spPr>
      </p:sp>
      <p:sp>
        <p:nvSpPr>
          <p:cNvPr id="10" name="Text 8"/>
          <p:cNvSpPr/>
          <p:nvPr/>
        </p:nvSpPr>
        <p:spPr>
          <a:xfrm>
            <a:off x="4416552" y="1554480"/>
            <a:ext cx="3355848" cy="219456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Requires:</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Lumut Balai U2 and Hululais deliver on schedule</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Bridge loan refinanced by June 2023</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EBITDA margins sustain 78-82%</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No PLN curtailment expansion</a:t>
            </a:r>
            <a:endParaRPr lang="en-US" sz="1200" dirty="0"/>
          </a:p>
        </p:txBody>
      </p:sp>
      <p:sp>
        <p:nvSpPr>
          <p:cNvPr id="11" name="Shape 9"/>
          <p:cNvSpPr/>
          <p:nvPr/>
        </p:nvSpPr>
        <p:spPr>
          <a:xfrm>
            <a:off x="8156448" y="1097280"/>
            <a:ext cx="3575304" cy="365760"/>
          </a:xfrm>
          <a:prstGeom prst="rect">
            <a:avLst/>
          </a:prstGeom>
          <a:solidFill>
            <a:srgbClr val="DC3545"/>
          </a:solidFill>
          <a:ln/>
        </p:spPr>
      </p:sp>
      <p:sp>
        <p:nvSpPr>
          <p:cNvPr id="12" name="Text 10"/>
          <p:cNvSpPr/>
          <p:nvPr/>
        </p:nvSpPr>
        <p:spPr>
          <a:xfrm>
            <a:off x="8156448" y="1097280"/>
            <a:ext cx="3575304" cy="36576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BEAR CASE (Rp600-700 TARGET)</a:t>
            </a:r>
            <a:endParaRPr lang="en-US" sz="1200" dirty="0"/>
          </a:p>
        </p:txBody>
      </p:sp>
      <p:sp>
        <p:nvSpPr>
          <p:cNvPr id="13" name="Shape 11"/>
          <p:cNvSpPr/>
          <p:nvPr/>
        </p:nvSpPr>
        <p:spPr>
          <a:xfrm>
            <a:off x="8156448" y="1463040"/>
            <a:ext cx="3575304" cy="2377440"/>
          </a:xfrm>
          <a:prstGeom prst="rect">
            <a:avLst/>
          </a:prstGeom>
          <a:solidFill>
            <a:srgbClr val="F8F9FA"/>
          </a:solidFill>
          <a:ln/>
        </p:spPr>
      </p:sp>
      <p:sp>
        <p:nvSpPr>
          <p:cNvPr id="14" name="Text 12"/>
          <p:cNvSpPr/>
          <p:nvPr/>
        </p:nvSpPr>
        <p:spPr>
          <a:xfrm>
            <a:off x="8266176" y="1554480"/>
            <a:ext cx="3355848" cy="2194560"/>
          </a:xfrm>
          <a:prstGeom prst="rect">
            <a:avLst/>
          </a:prstGeom>
          <a:ln/>
        </p:spPr>
        <p:txBody>
          <a:bodyPr wrap="square" rtlCol="0" anchor="t"/>
          <a:lstStyle/>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Bridge loan refinancing delayed or repriced at punitive rates — USD600M maturity with only a comfort letter</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Drilling failures on Hululais and Bukit Daun repeat Sungai Penuh pattern (USD112M impaired) — 50% success rate is prospectus-stated</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PLN dispatch curtailment expands beyond Kamojang — 6.7% steam sales decline seen in 9M2022</a:t>
            </a:r>
            <a:endParaRPr lang="en-US" sz="1200" dirty="0"/>
          </a:p>
        </p:txBody>
      </p:sp>
      <p:sp>
        <p:nvSpPr>
          <p:cNvPr id="15" name="Shape 13"/>
          <p:cNvSpPr/>
          <p:nvPr/>
        </p:nvSpPr>
        <p:spPr>
          <a:xfrm>
            <a:off x="457200" y="4114800"/>
            <a:ext cx="11274552" cy="274320"/>
          </a:xfrm>
          <a:prstGeom prst="rect">
            <a:avLst/>
          </a:prstGeom>
          <a:solidFill>
            <a:srgbClr val="0D6EFD"/>
          </a:solidFill>
          <a:ln/>
        </p:spPr>
      </p:sp>
      <p:sp>
        <p:nvSpPr>
          <p:cNvPr id="16" name="Text 14"/>
          <p:cNvSpPr/>
          <p:nvPr/>
        </p:nvSpPr>
        <p:spPr>
          <a:xfrm>
            <a:off x="457200" y="4114800"/>
            <a:ext cx="11274552" cy="27432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SENSITIVITY TORNADO CHART (NAV IMPACT)</a:t>
            </a:r>
            <a:endParaRPr lang="en-US" sz="1200" dirty="0"/>
          </a:p>
        </p:txBody>
      </p:sp>
      <p:graphicFrame>
        <p:nvGraphicFramePr>
          <p:cNvPr id="17" name="Chart 0" descr=""/>
          <p:cNvGraphicFramePr/>
          <p:nvPr/>
        </p:nvGraphicFramePr>
        <p:xfrm>
          <a:off x="4602175" y="4553712"/>
          <a:ext cx="2984602" cy="1865376"/>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11274552" cy="685800"/>
          </a:xfrm>
          <a:prstGeom prst="rect">
            <a:avLst/>
          </a:prstGeom>
          <a:ln/>
        </p:spPr>
        <p:txBody>
          <a:bodyPr wrap="square" rtlCol="0" anchor="ctr"/>
          <a:lstStyle/>
          <a:p>
            <a:pPr algn="l" indent="0" marL="0">
              <a:buNone/>
            </a:pPr>
            <a:r>
              <a:rPr lang="en-US" sz="2000" b="1" spc="150" kern="0" dirty="0">
                <a:solidFill>
                  <a:srgbClr val="212529"/>
                </a:solidFill>
                <a:latin typeface="Garamond" pitchFamily="34" charset="0"/>
                <a:ea typeface="Garamond" pitchFamily="34" charset="-122"/>
                <a:cs typeface="Garamond" pitchFamily="34" charset="-120"/>
              </a:rPr>
              <a:t>PARTICIPATE — Contracted Geothermal Cash Flows at Sub-10x EBITDA Offer Genuine Risk-Reward Asymmetry</a:t>
            </a:r>
            <a:endParaRPr lang="en-US" sz="2000" dirty="0"/>
          </a:p>
        </p:txBody>
      </p:sp>
      <p:sp>
        <p:nvSpPr>
          <p:cNvPr id="3" name="Shape 1"/>
          <p:cNvSpPr/>
          <p:nvPr/>
        </p:nvSpPr>
        <p:spPr>
          <a:xfrm>
            <a:off x="457200" y="868680"/>
            <a:ext cx="11274552" cy="1554480"/>
          </a:xfrm>
          <a:prstGeom prst="rect">
            <a:avLst/>
          </a:prstGeom>
          <a:solidFill>
            <a:srgbClr val="1E3A5F"/>
          </a:solidFill>
          <a:ln/>
        </p:spPr>
      </p:sp>
      <p:sp>
        <p:nvSpPr>
          <p:cNvPr id="4" name="Text 2"/>
          <p:cNvSpPr/>
          <p:nvPr/>
        </p:nvSpPr>
        <p:spPr>
          <a:xfrm>
            <a:off x="566928" y="941832"/>
            <a:ext cx="11055096" cy="1408176"/>
          </a:xfrm>
          <a:prstGeom prst="rect">
            <a:avLst/>
          </a:prstGeom>
          <a:ln/>
        </p:spPr>
        <p:txBody>
          <a:bodyPr wrap="square" rtlCol="0" anchor="t"/>
          <a:lstStyle/>
          <a:p>
            <a:pPr indent="0" marL="0">
              <a:buNone/>
            </a:pPr>
            <a:r>
              <a:rPr lang="en-US" sz="1100" b="1" dirty="0">
                <a:solidFill>
                  <a:srgbClr val="FFFFFF"/>
                </a:solidFill>
                <a:latin typeface="Garamond" pitchFamily="34" charset="0"/>
                <a:ea typeface="Garamond" pitchFamily="34" charset="-122"/>
                <a:cs typeface="Garamond" pitchFamily="34" charset="-120"/>
              </a:rPr>
              <a:t>PARTICIPATE
</a:t>
            </a:r>
            <a:pPr indent="0" marL="0">
              <a:buNone/>
            </a:pPr>
            <a:r>
              <a:rPr lang="en-US" sz="1100" dirty="0">
                <a:solidFill>
                  <a:srgbClr val="FFFFFF"/>
                </a:solidFill>
                <a:latin typeface="Times New Roman" pitchFamily="34" charset="0"/>
                <a:ea typeface="Times New Roman" pitchFamily="34" charset="-122"/>
                <a:cs typeface="Times New Roman" pitchFamily="34" charset="-120"/>
              </a:rPr>
              <a:t>At 9.6x annualized EV/EBITDA, PGEO prices below global geothermal peers for a business generating 90% FCF conversion on contracted, near-zero-carbon revenue. The bridge loan is the key near-term risk, but Pertamina backing and the green bond pipeline provide a credible path to resolution.
</a:t>
            </a:r>
            <a:endParaRPr lang="en-US" sz="1100" dirty="0"/>
          </a:p>
          <a:p>
            <a:pPr marL="342900" indent="-342900">
              <a:buSzPct val="100000"/>
              <a:buChar char="•"/>
            </a:pPr>
            <a:r>
              <a:rPr lang="en-US" sz="1100" dirty="0">
                <a:solidFill>
                  <a:srgbClr val="FFFFFF"/>
                </a:solidFill>
                <a:latin typeface="Times New Roman" pitchFamily="34" charset="0"/>
                <a:ea typeface="Times New Roman" pitchFamily="34" charset="-122"/>
                <a:cs typeface="Times New Roman" pitchFamily="34" charset="-120"/>
              </a:rPr>
              <a:t>Single biggest reason to own: 24-year contracted revenue with built-in USD-indexed tariff escalation.</a:t>
            </a:r>
            <a:endParaRPr lang="en-US" sz="1100" dirty="0"/>
          </a:p>
          <a:p>
            <a:pPr marL="342900" indent="-342900">
              <a:buSzPct val="100000"/>
              <a:buChar char="•"/>
            </a:pPr>
            <a:r>
              <a:rPr lang="en-US" sz="1100" dirty="0">
                <a:solidFill>
                  <a:srgbClr val="FFFFFF"/>
                </a:solidFill>
                <a:latin typeface="Times New Roman" pitchFamily="34" charset="0"/>
                <a:ea typeface="Times New Roman" pitchFamily="34" charset="-122"/>
                <a:cs typeface="Times New Roman" pitchFamily="34" charset="-120"/>
              </a:rPr>
              <a:t>Single biggest reason to avoid: USD600M bridge loan refinancing risk with no committed backup facility.</a:t>
            </a:r>
            <a:endParaRPr lang="en-US" sz="1100" dirty="0"/>
          </a:p>
          <a:p>
            <a:pPr marL="342900" indent="-342900">
              <a:buSzPct val="100000"/>
              <a:buChar char="•"/>
            </a:pPr>
            <a:r>
              <a:rPr lang="en-US" sz="1100" dirty="0">
                <a:solidFill>
                  <a:srgbClr val="FFFFFF"/>
                </a:solidFill>
                <a:latin typeface="Times New Roman" pitchFamily="34" charset="0"/>
                <a:ea typeface="Times New Roman" pitchFamily="34" charset="-122"/>
                <a:cs typeface="Times New Roman" pitchFamily="34" charset="-120"/>
              </a:rPr>
              <a:t>Attractive entry: below Rp825 (~9x annualized EV/EBITDA)</a:t>
            </a:r>
            <a:endParaRPr lang="en-US" sz="1100" dirty="0"/>
          </a:p>
        </p:txBody>
      </p:sp>
      <p:sp>
        <p:nvSpPr>
          <p:cNvPr id="5" name="Shape 3"/>
          <p:cNvSpPr/>
          <p:nvPr/>
        </p:nvSpPr>
        <p:spPr>
          <a:xfrm>
            <a:off x="457200" y="2606040"/>
            <a:ext cx="2651760" cy="594360"/>
          </a:xfrm>
          <a:prstGeom prst="rect">
            <a:avLst/>
          </a:prstGeom>
          <a:solidFill>
            <a:srgbClr val="F0F4F8"/>
          </a:solidFill>
          <a:ln w="12700">
            <a:solidFill>
              <a:srgbClr val="1E3A5F"/>
            </a:solidFill>
            <a:prstDash val="solid"/>
          </a:ln>
        </p:spPr>
      </p:sp>
      <p:sp>
        <p:nvSpPr>
          <p:cNvPr id="6" name="Text 4"/>
          <p:cNvSpPr/>
          <p:nvPr/>
        </p:nvSpPr>
        <p:spPr>
          <a:xfrm>
            <a:off x="566928" y="2697480"/>
            <a:ext cx="2432304" cy="411480"/>
          </a:xfrm>
          <a:prstGeom prst="rect">
            <a:avLst/>
          </a:prstGeom>
          <a:ln/>
        </p:spPr>
        <p:txBody>
          <a:bodyPr wrap="square" rtlCol="0" anchor="t"/>
          <a:lstStyle/>
          <a:p>
            <a:pPr indent="0" marL="0">
              <a:buNone/>
            </a:pPr>
            <a:r>
              <a:rPr lang="en-US" sz="1400" dirty="0">
                <a:solidFill>
                  <a:srgbClr val="1E3A5F"/>
                </a:solidFill>
                <a:latin typeface="Times New Roman" pitchFamily="34" charset="0"/>
                <a:ea typeface="Times New Roman" pitchFamily="34" charset="-122"/>
                <a:cs typeface="Times New Roman" pitchFamily="34" charset="-120"/>
              </a:rPr>
              <a:t>Revenue (9M2022)
</a:t>
            </a:r>
            <a:pPr indent="0" marL="0">
              <a:buNone/>
            </a:pPr>
            <a:r>
              <a:rPr lang="en-US" sz="1400" b="1" dirty="0">
                <a:solidFill>
                  <a:srgbClr val="1E3A5F"/>
                </a:solidFill>
                <a:latin typeface="Garamond" pitchFamily="34" charset="0"/>
                <a:ea typeface="Garamond" pitchFamily="34" charset="-122"/>
                <a:cs typeface="Garamond" pitchFamily="34" charset="-120"/>
              </a:rPr>
              <a:t>USD287M</a:t>
            </a:r>
            <a:endParaRPr lang="en-US" sz="1400" dirty="0"/>
          </a:p>
        </p:txBody>
      </p:sp>
      <p:sp>
        <p:nvSpPr>
          <p:cNvPr id="7" name="Shape 5"/>
          <p:cNvSpPr/>
          <p:nvPr/>
        </p:nvSpPr>
        <p:spPr>
          <a:xfrm>
            <a:off x="3328416" y="2606040"/>
            <a:ext cx="2651760" cy="594360"/>
          </a:xfrm>
          <a:prstGeom prst="rect">
            <a:avLst/>
          </a:prstGeom>
          <a:solidFill>
            <a:srgbClr val="F0F4F8"/>
          </a:solidFill>
          <a:ln w="12700">
            <a:solidFill>
              <a:srgbClr val="1E3A5F"/>
            </a:solidFill>
            <a:prstDash val="solid"/>
          </a:ln>
        </p:spPr>
      </p:sp>
      <p:sp>
        <p:nvSpPr>
          <p:cNvPr id="8" name="Text 6"/>
          <p:cNvSpPr/>
          <p:nvPr/>
        </p:nvSpPr>
        <p:spPr>
          <a:xfrm>
            <a:off x="3438144" y="2697480"/>
            <a:ext cx="2432304" cy="411480"/>
          </a:xfrm>
          <a:prstGeom prst="rect">
            <a:avLst/>
          </a:prstGeom>
          <a:ln/>
        </p:spPr>
        <p:txBody>
          <a:bodyPr wrap="square" rtlCol="0" anchor="t"/>
          <a:lstStyle/>
          <a:p>
            <a:pPr indent="0" marL="0">
              <a:buNone/>
            </a:pPr>
            <a:r>
              <a:rPr lang="en-US" sz="1000" dirty="0">
                <a:solidFill>
                  <a:srgbClr val="1E3A5F"/>
                </a:solidFill>
                <a:latin typeface="Times New Roman" pitchFamily="34" charset="0"/>
                <a:ea typeface="Times New Roman" pitchFamily="34" charset="-122"/>
                <a:cs typeface="Times New Roman" pitchFamily="34" charset="-120"/>
              </a:rPr>
              <a:t>EBITDA Margin (9M2022)
</a:t>
            </a:r>
            <a:pPr indent="0" marL="0">
              <a:buNone/>
            </a:pPr>
            <a:r>
              <a:rPr lang="en-US" sz="1000" b="1" dirty="0">
                <a:solidFill>
                  <a:srgbClr val="1E3A5F"/>
                </a:solidFill>
                <a:latin typeface="Garamond" pitchFamily="34" charset="0"/>
                <a:ea typeface="Garamond" pitchFamily="34" charset="-122"/>
                <a:cs typeface="Garamond" pitchFamily="34" charset="-120"/>
              </a:rPr>
              <a:t>84.7%</a:t>
            </a:r>
            <a:endParaRPr lang="en-US" sz="1000" dirty="0"/>
          </a:p>
        </p:txBody>
      </p:sp>
      <p:sp>
        <p:nvSpPr>
          <p:cNvPr id="9" name="Shape 7"/>
          <p:cNvSpPr/>
          <p:nvPr/>
        </p:nvSpPr>
        <p:spPr>
          <a:xfrm>
            <a:off x="6208776" y="2606040"/>
            <a:ext cx="2651760" cy="594360"/>
          </a:xfrm>
          <a:prstGeom prst="rect">
            <a:avLst/>
          </a:prstGeom>
          <a:solidFill>
            <a:srgbClr val="F0F4F8"/>
          </a:solidFill>
          <a:ln w="12700">
            <a:solidFill>
              <a:srgbClr val="1E3A5F"/>
            </a:solidFill>
            <a:prstDash val="solid"/>
          </a:ln>
        </p:spPr>
      </p:sp>
      <p:sp>
        <p:nvSpPr>
          <p:cNvPr id="10" name="Text 8"/>
          <p:cNvSpPr/>
          <p:nvPr/>
        </p:nvSpPr>
        <p:spPr>
          <a:xfrm>
            <a:off x="6318504" y="2697480"/>
            <a:ext cx="2432304" cy="411480"/>
          </a:xfrm>
          <a:prstGeom prst="rect">
            <a:avLst/>
          </a:prstGeom>
          <a:ln/>
        </p:spPr>
        <p:txBody>
          <a:bodyPr wrap="square" rtlCol="0" anchor="t"/>
          <a:lstStyle/>
          <a:p>
            <a:pPr indent="0" marL="0">
              <a:buNone/>
            </a:pPr>
            <a:r>
              <a:rPr lang="en-US" sz="1400" dirty="0">
                <a:solidFill>
                  <a:srgbClr val="1E3A5F"/>
                </a:solidFill>
                <a:latin typeface="Times New Roman" pitchFamily="34" charset="0"/>
                <a:ea typeface="Times New Roman" pitchFamily="34" charset="-122"/>
                <a:cs typeface="Times New Roman" pitchFamily="34" charset="-120"/>
              </a:rPr>
              <a:t>Net Debt/EBITDA
</a:t>
            </a:r>
            <a:pPr indent="0" marL="0">
              <a:buNone/>
            </a:pPr>
            <a:r>
              <a:rPr lang="en-US" sz="1400" b="1" dirty="0">
                <a:solidFill>
                  <a:srgbClr val="1E3A5F"/>
                </a:solidFill>
                <a:latin typeface="Garamond" pitchFamily="34" charset="0"/>
                <a:ea typeface="Garamond" pitchFamily="34" charset="-122"/>
                <a:cs typeface="Garamond" pitchFamily="34" charset="-120"/>
              </a:rPr>
              <a:t>2.9x</a:t>
            </a:r>
            <a:endParaRPr lang="en-US" sz="1400" dirty="0"/>
          </a:p>
        </p:txBody>
      </p:sp>
      <p:sp>
        <p:nvSpPr>
          <p:cNvPr id="11" name="Shape 9"/>
          <p:cNvSpPr/>
          <p:nvPr/>
        </p:nvSpPr>
        <p:spPr>
          <a:xfrm>
            <a:off x="9079992" y="2606040"/>
            <a:ext cx="2651760" cy="594360"/>
          </a:xfrm>
          <a:prstGeom prst="rect">
            <a:avLst/>
          </a:prstGeom>
          <a:solidFill>
            <a:srgbClr val="F0F4F8"/>
          </a:solidFill>
          <a:ln w="12700">
            <a:solidFill>
              <a:srgbClr val="1E3A5F"/>
            </a:solidFill>
            <a:prstDash val="solid"/>
          </a:ln>
        </p:spPr>
      </p:sp>
      <p:sp>
        <p:nvSpPr>
          <p:cNvPr id="12" name="Text 10"/>
          <p:cNvSpPr/>
          <p:nvPr/>
        </p:nvSpPr>
        <p:spPr>
          <a:xfrm>
            <a:off x="9189720" y="2697480"/>
            <a:ext cx="2432304" cy="411480"/>
          </a:xfrm>
          <a:prstGeom prst="rect">
            <a:avLst/>
          </a:prstGeom>
          <a:ln/>
        </p:spPr>
        <p:txBody>
          <a:bodyPr wrap="square" rtlCol="0" anchor="t"/>
          <a:lstStyle/>
          <a:p>
            <a:pPr indent="0" marL="0">
              <a:buNone/>
            </a:pPr>
            <a:r>
              <a:rPr lang="en-US" sz="1300" dirty="0">
                <a:solidFill>
                  <a:srgbClr val="1E3A5F"/>
                </a:solidFill>
                <a:latin typeface="Times New Roman" pitchFamily="34" charset="0"/>
                <a:ea typeface="Times New Roman" pitchFamily="34" charset="-122"/>
                <a:cs typeface="Times New Roman" pitchFamily="34" charset="-120"/>
              </a:rPr>
              <a:t>Installed Capacity
</a:t>
            </a:r>
            <a:pPr indent="0" marL="0">
              <a:buNone/>
            </a:pPr>
            <a:r>
              <a:rPr lang="en-US" sz="1300" b="1" dirty="0">
                <a:solidFill>
                  <a:srgbClr val="1E3A5F"/>
                </a:solidFill>
                <a:latin typeface="Garamond" pitchFamily="34" charset="0"/>
                <a:ea typeface="Garamond" pitchFamily="34" charset="-122"/>
                <a:cs typeface="Garamond" pitchFamily="34" charset="-120"/>
              </a:rPr>
              <a:t>1,877 MW</a:t>
            </a:r>
            <a:endParaRPr lang="en-US" sz="1300" dirty="0"/>
          </a:p>
        </p:txBody>
      </p:sp>
      <p:sp>
        <p:nvSpPr>
          <p:cNvPr id="13" name="Shape 11"/>
          <p:cNvSpPr/>
          <p:nvPr/>
        </p:nvSpPr>
        <p:spPr>
          <a:xfrm>
            <a:off x="457200" y="3337560"/>
            <a:ext cx="2651760" cy="594360"/>
          </a:xfrm>
          <a:prstGeom prst="rect">
            <a:avLst/>
          </a:prstGeom>
          <a:solidFill>
            <a:srgbClr val="F0F4F8"/>
          </a:solidFill>
          <a:ln w="12700">
            <a:solidFill>
              <a:srgbClr val="1E3A5F"/>
            </a:solidFill>
            <a:prstDash val="solid"/>
          </a:ln>
        </p:spPr>
      </p:sp>
      <p:sp>
        <p:nvSpPr>
          <p:cNvPr id="14" name="Text 12"/>
          <p:cNvSpPr/>
          <p:nvPr/>
        </p:nvSpPr>
        <p:spPr>
          <a:xfrm>
            <a:off x="566928" y="3429000"/>
            <a:ext cx="2432304" cy="411480"/>
          </a:xfrm>
          <a:prstGeom prst="rect">
            <a:avLst/>
          </a:prstGeom>
          <a:ln/>
        </p:spPr>
        <p:txBody>
          <a:bodyPr wrap="square" rtlCol="0" anchor="t"/>
          <a:lstStyle/>
          <a:p>
            <a:pPr indent="0" marL="0">
              <a:buNone/>
            </a:pPr>
            <a:r>
              <a:rPr lang="en-US" sz="1100" dirty="0">
                <a:solidFill>
                  <a:srgbClr val="1E3A5F"/>
                </a:solidFill>
                <a:latin typeface="Times New Roman" pitchFamily="34" charset="0"/>
                <a:ea typeface="Times New Roman" pitchFamily="34" charset="-122"/>
                <a:cs typeface="Times New Roman" pitchFamily="34" charset="-120"/>
              </a:rPr>
              <a:t>Own-Operated Capacity
</a:t>
            </a:r>
            <a:pPr indent="0" marL="0">
              <a:buNone/>
            </a:pPr>
            <a:r>
              <a:rPr lang="en-US" sz="1100" b="1" dirty="0">
                <a:solidFill>
                  <a:srgbClr val="1E3A5F"/>
                </a:solidFill>
                <a:latin typeface="Garamond" pitchFamily="34" charset="0"/>
                <a:ea typeface="Garamond" pitchFamily="34" charset="-122"/>
                <a:cs typeface="Garamond" pitchFamily="34" charset="-120"/>
              </a:rPr>
              <a:t>672 MW</a:t>
            </a:r>
            <a:endParaRPr lang="en-US" sz="1100" dirty="0"/>
          </a:p>
        </p:txBody>
      </p:sp>
      <p:sp>
        <p:nvSpPr>
          <p:cNvPr id="15" name="Shape 13"/>
          <p:cNvSpPr/>
          <p:nvPr/>
        </p:nvSpPr>
        <p:spPr>
          <a:xfrm>
            <a:off x="3328416" y="3337560"/>
            <a:ext cx="2651760" cy="594360"/>
          </a:xfrm>
          <a:prstGeom prst="rect">
            <a:avLst/>
          </a:prstGeom>
          <a:solidFill>
            <a:srgbClr val="F0F4F8"/>
          </a:solidFill>
          <a:ln w="12700">
            <a:solidFill>
              <a:srgbClr val="1E3A5F"/>
            </a:solidFill>
            <a:prstDash val="solid"/>
          </a:ln>
        </p:spPr>
      </p:sp>
      <p:sp>
        <p:nvSpPr>
          <p:cNvPr id="16" name="Text 14"/>
          <p:cNvSpPr/>
          <p:nvPr/>
        </p:nvSpPr>
        <p:spPr>
          <a:xfrm>
            <a:off x="3438144" y="3429000"/>
            <a:ext cx="2432304" cy="411480"/>
          </a:xfrm>
          <a:prstGeom prst="rect">
            <a:avLst/>
          </a:prstGeom>
          <a:ln/>
        </p:spPr>
        <p:txBody>
          <a:bodyPr wrap="square" rtlCol="0" anchor="t"/>
          <a:lstStyle/>
          <a:p>
            <a:pPr indent="0" marL="0">
              <a:buNone/>
            </a:pPr>
            <a:r>
              <a:rPr lang="en-US" sz="1400" dirty="0">
                <a:solidFill>
                  <a:srgbClr val="1E3A5F"/>
                </a:solidFill>
                <a:latin typeface="Times New Roman" pitchFamily="34" charset="0"/>
                <a:ea typeface="Times New Roman" pitchFamily="34" charset="-122"/>
                <a:cs typeface="Times New Roman" pitchFamily="34" charset="-120"/>
              </a:rPr>
              <a:t>Blended Tariff
</a:t>
            </a:r>
            <a:pPr indent="0" marL="0">
              <a:buNone/>
            </a:pPr>
            <a:r>
              <a:rPr lang="en-US" sz="1400" b="1" dirty="0">
                <a:solidFill>
                  <a:srgbClr val="1E3A5F"/>
                </a:solidFill>
                <a:latin typeface="Garamond" pitchFamily="34" charset="0"/>
                <a:ea typeface="Garamond" pitchFamily="34" charset="-122"/>
                <a:cs typeface="Garamond" pitchFamily="34" charset="-120"/>
              </a:rPr>
              <a:t>~USD83/MWh</a:t>
            </a:r>
            <a:endParaRPr lang="en-US" sz="1400" dirty="0"/>
          </a:p>
        </p:txBody>
      </p:sp>
      <p:sp>
        <p:nvSpPr>
          <p:cNvPr id="17" name="Shape 15"/>
          <p:cNvSpPr/>
          <p:nvPr/>
        </p:nvSpPr>
        <p:spPr>
          <a:xfrm>
            <a:off x="6208776" y="3337560"/>
            <a:ext cx="2651760" cy="594360"/>
          </a:xfrm>
          <a:prstGeom prst="rect">
            <a:avLst/>
          </a:prstGeom>
          <a:solidFill>
            <a:srgbClr val="F0F4F8"/>
          </a:solidFill>
          <a:ln w="12700">
            <a:solidFill>
              <a:srgbClr val="1E3A5F"/>
            </a:solidFill>
            <a:prstDash val="solid"/>
          </a:ln>
        </p:spPr>
      </p:sp>
      <p:sp>
        <p:nvSpPr>
          <p:cNvPr id="18" name="Text 16"/>
          <p:cNvSpPr/>
          <p:nvPr/>
        </p:nvSpPr>
        <p:spPr>
          <a:xfrm>
            <a:off x="6318504" y="3429000"/>
            <a:ext cx="2432304" cy="411480"/>
          </a:xfrm>
          <a:prstGeom prst="rect">
            <a:avLst/>
          </a:prstGeom>
          <a:ln/>
        </p:spPr>
        <p:txBody>
          <a:bodyPr wrap="square" rtlCol="0" anchor="t"/>
          <a:lstStyle/>
          <a:p>
            <a:pPr indent="0" marL="0">
              <a:buNone/>
            </a:pPr>
            <a:r>
              <a:rPr lang="en-US" sz="1400" dirty="0">
                <a:solidFill>
                  <a:srgbClr val="1E3A5F"/>
                </a:solidFill>
                <a:latin typeface="Times New Roman" pitchFamily="34" charset="0"/>
                <a:ea typeface="Times New Roman" pitchFamily="34" charset="-122"/>
                <a:cs typeface="Times New Roman" pitchFamily="34" charset="-120"/>
              </a:rPr>
              <a:t>FCF Conversion
</a:t>
            </a:r>
            <a:pPr indent="0" marL="0">
              <a:buNone/>
            </a:pPr>
            <a:r>
              <a:rPr lang="en-US" sz="1400" b="1" dirty="0">
                <a:solidFill>
                  <a:srgbClr val="1E3A5F"/>
                </a:solidFill>
                <a:latin typeface="Garamond" pitchFamily="34" charset="0"/>
                <a:ea typeface="Garamond" pitchFamily="34" charset="-122"/>
                <a:cs typeface="Garamond" pitchFamily="34" charset="-120"/>
              </a:rPr>
              <a:t>90.8%</a:t>
            </a:r>
            <a:endParaRPr lang="en-US" sz="1400" dirty="0"/>
          </a:p>
        </p:txBody>
      </p:sp>
      <p:sp>
        <p:nvSpPr>
          <p:cNvPr id="19" name="Shape 17"/>
          <p:cNvSpPr/>
          <p:nvPr/>
        </p:nvSpPr>
        <p:spPr>
          <a:xfrm>
            <a:off x="9079992" y="3337560"/>
            <a:ext cx="2651760" cy="594360"/>
          </a:xfrm>
          <a:prstGeom prst="rect">
            <a:avLst/>
          </a:prstGeom>
          <a:solidFill>
            <a:srgbClr val="F0F4F8"/>
          </a:solidFill>
          <a:ln w="12700">
            <a:solidFill>
              <a:srgbClr val="1E3A5F"/>
            </a:solidFill>
            <a:prstDash val="solid"/>
          </a:ln>
        </p:spPr>
      </p:sp>
      <p:sp>
        <p:nvSpPr>
          <p:cNvPr id="20" name="Text 18"/>
          <p:cNvSpPr/>
          <p:nvPr/>
        </p:nvSpPr>
        <p:spPr>
          <a:xfrm>
            <a:off x="9189720" y="3429000"/>
            <a:ext cx="2432304" cy="411480"/>
          </a:xfrm>
          <a:prstGeom prst="rect">
            <a:avLst/>
          </a:prstGeom>
          <a:ln/>
        </p:spPr>
        <p:txBody>
          <a:bodyPr wrap="square" rtlCol="0" anchor="t"/>
          <a:lstStyle/>
          <a:p>
            <a:pPr indent="0" marL="0">
              <a:buNone/>
            </a:pPr>
            <a:r>
              <a:rPr lang="en-US" sz="1400" dirty="0">
                <a:solidFill>
                  <a:srgbClr val="1E3A5F"/>
                </a:solidFill>
                <a:latin typeface="Times New Roman" pitchFamily="34" charset="0"/>
                <a:ea typeface="Times New Roman" pitchFamily="34" charset="-122"/>
                <a:cs typeface="Times New Roman" pitchFamily="34" charset="-120"/>
              </a:rPr>
              <a:t>Free Float
</a:t>
            </a:r>
            <a:pPr indent="0" marL="0">
              <a:buNone/>
            </a:pPr>
            <a:r>
              <a:rPr lang="en-US" sz="1400" b="1" dirty="0">
                <a:solidFill>
                  <a:srgbClr val="1E3A5F"/>
                </a:solidFill>
                <a:latin typeface="Garamond" pitchFamily="34" charset="0"/>
                <a:ea typeface="Garamond" pitchFamily="34" charset="-122"/>
                <a:cs typeface="Garamond" pitchFamily="34" charset="-120"/>
              </a:rPr>
              <a:t>25.0%</a:t>
            </a:r>
            <a:endParaRPr lang="en-US" sz="1400" dirty="0"/>
          </a:p>
        </p:txBody>
      </p:sp>
      <p:sp>
        <p:nvSpPr>
          <p:cNvPr id="21" name="Shape 19"/>
          <p:cNvSpPr/>
          <p:nvPr/>
        </p:nvSpPr>
        <p:spPr>
          <a:xfrm>
            <a:off x="457200" y="4069080"/>
            <a:ext cx="2651760" cy="594360"/>
          </a:xfrm>
          <a:prstGeom prst="rect">
            <a:avLst/>
          </a:prstGeom>
          <a:solidFill>
            <a:srgbClr val="F0F4F8"/>
          </a:solidFill>
          <a:ln w="12700">
            <a:solidFill>
              <a:srgbClr val="1E3A5F"/>
            </a:solidFill>
            <a:prstDash val="solid"/>
          </a:ln>
        </p:spPr>
      </p:sp>
      <p:sp>
        <p:nvSpPr>
          <p:cNvPr id="22" name="Text 20"/>
          <p:cNvSpPr/>
          <p:nvPr/>
        </p:nvSpPr>
        <p:spPr>
          <a:xfrm>
            <a:off x="566928" y="4160520"/>
            <a:ext cx="2432304" cy="411480"/>
          </a:xfrm>
          <a:prstGeom prst="rect">
            <a:avLst/>
          </a:prstGeom>
          <a:ln/>
        </p:spPr>
        <p:txBody>
          <a:bodyPr wrap="square" rtlCol="0" anchor="t"/>
          <a:lstStyle/>
          <a:p>
            <a:pPr indent="0" marL="0">
              <a:buNone/>
            </a:pPr>
            <a:r>
              <a:rPr lang="en-US" sz="1400" dirty="0">
                <a:solidFill>
                  <a:srgbClr val="1E3A5F"/>
                </a:solidFill>
                <a:latin typeface="Times New Roman" pitchFamily="34" charset="0"/>
                <a:ea typeface="Times New Roman" pitchFamily="34" charset="-122"/>
                <a:cs typeface="Times New Roman" pitchFamily="34" charset="-120"/>
              </a:rPr>
              <a:t>IPO Proceeds
</a:t>
            </a:r>
            <a:pPr indent="0" marL="0">
              <a:buNone/>
            </a:pPr>
            <a:r>
              <a:rPr lang="en-US" sz="1400" b="1" dirty="0">
                <a:solidFill>
                  <a:srgbClr val="1E3A5F"/>
                </a:solidFill>
                <a:latin typeface="Garamond" pitchFamily="34" charset="0"/>
                <a:ea typeface="Garamond" pitchFamily="34" charset="-122"/>
                <a:cs typeface="Garamond" pitchFamily="34" charset="-120"/>
              </a:rPr>
              <a:t>~USD609M</a:t>
            </a:r>
            <a:endParaRPr lang="en-US" sz="1400" dirty="0"/>
          </a:p>
        </p:txBody>
      </p:sp>
      <p:sp>
        <p:nvSpPr>
          <p:cNvPr id="23" name="Shape 21"/>
          <p:cNvSpPr/>
          <p:nvPr/>
        </p:nvSpPr>
        <p:spPr>
          <a:xfrm>
            <a:off x="3328416" y="4069080"/>
            <a:ext cx="2651760" cy="594360"/>
          </a:xfrm>
          <a:prstGeom prst="rect">
            <a:avLst/>
          </a:prstGeom>
          <a:solidFill>
            <a:srgbClr val="F0F4F8"/>
          </a:solidFill>
          <a:ln w="12700">
            <a:solidFill>
              <a:srgbClr val="1E3A5F"/>
            </a:solidFill>
            <a:prstDash val="solid"/>
          </a:ln>
        </p:spPr>
      </p:sp>
      <p:sp>
        <p:nvSpPr>
          <p:cNvPr id="24" name="Text 22"/>
          <p:cNvSpPr/>
          <p:nvPr/>
        </p:nvSpPr>
        <p:spPr>
          <a:xfrm>
            <a:off x="3438144" y="4160520"/>
            <a:ext cx="2432304" cy="411480"/>
          </a:xfrm>
          <a:prstGeom prst="rect">
            <a:avLst/>
          </a:prstGeom>
          <a:ln/>
        </p:spPr>
        <p:txBody>
          <a:bodyPr wrap="square" rtlCol="0" anchor="t"/>
          <a:lstStyle/>
          <a:p>
            <a:pPr indent="0" marL="0">
              <a:buNone/>
            </a:pPr>
            <a:r>
              <a:rPr lang="en-US" sz="1400" dirty="0">
                <a:solidFill>
                  <a:srgbClr val="1E3A5F"/>
                </a:solidFill>
                <a:latin typeface="Times New Roman" pitchFamily="34" charset="0"/>
                <a:ea typeface="Times New Roman" pitchFamily="34" charset="-122"/>
                <a:cs typeface="Times New Roman" pitchFamily="34" charset="-120"/>
              </a:rPr>
              <a:t>Primary Use
</a:t>
            </a:r>
            <a:pPr indent="0" marL="0">
              <a:buNone/>
            </a:pPr>
            <a:r>
              <a:rPr lang="en-US" sz="1400" b="1" dirty="0">
                <a:solidFill>
                  <a:srgbClr val="1E3A5F"/>
                </a:solidFill>
                <a:latin typeface="Garamond" pitchFamily="34" charset="0"/>
                <a:ea typeface="Garamond" pitchFamily="34" charset="-122"/>
                <a:cs typeface="Garamond" pitchFamily="34" charset="-120"/>
              </a:rPr>
              <a:t>~85% Development</a:t>
            </a:r>
            <a:endParaRPr lang="en-US" sz="1400" dirty="0"/>
          </a:p>
        </p:txBody>
      </p:sp>
      <p:sp>
        <p:nvSpPr>
          <p:cNvPr id="25" name="Shape 23"/>
          <p:cNvSpPr/>
          <p:nvPr/>
        </p:nvSpPr>
        <p:spPr>
          <a:xfrm>
            <a:off x="6208776" y="4069080"/>
            <a:ext cx="2651760" cy="594360"/>
          </a:xfrm>
          <a:prstGeom prst="rect">
            <a:avLst/>
          </a:prstGeom>
          <a:solidFill>
            <a:srgbClr val="F0F4F8"/>
          </a:solidFill>
          <a:ln w="12700">
            <a:solidFill>
              <a:srgbClr val="1E3A5F"/>
            </a:solidFill>
            <a:prstDash val="solid"/>
          </a:ln>
        </p:spPr>
      </p:sp>
      <p:sp>
        <p:nvSpPr>
          <p:cNvPr id="26" name="Text 24"/>
          <p:cNvSpPr/>
          <p:nvPr/>
        </p:nvSpPr>
        <p:spPr>
          <a:xfrm>
            <a:off x="6318504" y="4160520"/>
            <a:ext cx="2432304" cy="411480"/>
          </a:xfrm>
          <a:prstGeom prst="rect">
            <a:avLst/>
          </a:prstGeom>
          <a:ln/>
        </p:spPr>
        <p:txBody>
          <a:bodyPr wrap="square" rtlCol="0" anchor="t"/>
          <a:lstStyle/>
          <a:p>
            <a:pPr indent="0" marL="0">
              <a:buNone/>
            </a:pPr>
            <a:r>
              <a:rPr lang="en-US" sz="1400" dirty="0">
                <a:solidFill>
                  <a:srgbClr val="1E3A5F"/>
                </a:solidFill>
                <a:latin typeface="Times New Roman" pitchFamily="34" charset="0"/>
                <a:ea typeface="Times New Roman" pitchFamily="34" charset="-122"/>
                <a:cs typeface="Times New Roman" pitchFamily="34" charset="-120"/>
              </a:rPr>
              <a:t>Offer Price
</a:t>
            </a:r>
            <a:pPr indent="0" marL="0">
              <a:buNone/>
            </a:pPr>
            <a:r>
              <a:rPr lang="en-US" sz="1400" b="1" dirty="0">
                <a:solidFill>
                  <a:srgbClr val="1E3A5F"/>
                </a:solidFill>
                <a:latin typeface="Garamond" pitchFamily="34" charset="0"/>
                <a:ea typeface="Garamond" pitchFamily="34" charset="-122"/>
                <a:cs typeface="Garamond" pitchFamily="34" charset="-120"/>
              </a:rPr>
              <a:t>Rp875</a:t>
            </a:r>
            <a:endParaRPr lang="en-US" sz="1400" dirty="0"/>
          </a:p>
        </p:txBody>
      </p:sp>
      <p:sp>
        <p:nvSpPr>
          <p:cNvPr id="27" name="Shape 25"/>
          <p:cNvSpPr/>
          <p:nvPr/>
        </p:nvSpPr>
        <p:spPr>
          <a:xfrm>
            <a:off x="9079992" y="4069080"/>
            <a:ext cx="2651760" cy="594360"/>
          </a:xfrm>
          <a:prstGeom prst="rect">
            <a:avLst/>
          </a:prstGeom>
          <a:solidFill>
            <a:srgbClr val="F0F4F8"/>
          </a:solidFill>
          <a:ln w="12700">
            <a:solidFill>
              <a:srgbClr val="1E3A5F"/>
            </a:solidFill>
            <a:prstDash val="solid"/>
          </a:ln>
        </p:spPr>
      </p:sp>
      <p:sp>
        <p:nvSpPr>
          <p:cNvPr id="28" name="Text 26"/>
          <p:cNvSpPr/>
          <p:nvPr/>
        </p:nvSpPr>
        <p:spPr>
          <a:xfrm>
            <a:off x="9189720" y="4160520"/>
            <a:ext cx="2432304" cy="411480"/>
          </a:xfrm>
          <a:prstGeom prst="rect">
            <a:avLst/>
          </a:prstGeom>
          <a:ln/>
        </p:spPr>
        <p:txBody>
          <a:bodyPr wrap="square" rtlCol="0" anchor="t"/>
          <a:lstStyle/>
          <a:p>
            <a:pPr indent="0" marL="0">
              <a:buNone/>
            </a:pPr>
            <a:r>
              <a:rPr lang="en-US" sz="1300" dirty="0">
                <a:solidFill>
                  <a:srgbClr val="1E3A5F"/>
                </a:solidFill>
                <a:latin typeface="Times New Roman" pitchFamily="34" charset="0"/>
                <a:ea typeface="Times New Roman" pitchFamily="34" charset="-122"/>
                <a:cs typeface="Times New Roman" pitchFamily="34" charset="-120"/>
              </a:rPr>
              <a:t>Implied Market Cap
</a:t>
            </a:r>
            <a:pPr indent="0" marL="0">
              <a:buNone/>
            </a:pPr>
            <a:r>
              <a:rPr lang="en-US" sz="1300" b="1" dirty="0">
                <a:solidFill>
                  <a:srgbClr val="1E3A5F"/>
                </a:solidFill>
                <a:latin typeface="Garamond" pitchFamily="34" charset="0"/>
                <a:ea typeface="Garamond" pitchFamily="34" charset="-122"/>
                <a:cs typeface="Garamond" pitchFamily="34" charset="-120"/>
              </a:rPr>
              <a:t>USD2.43B</a:t>
            </a:r>
            <a:endParaRPr lang="en-US" sz="1300" dirty="0"/>
          </a:p>
        </p:txBody>
      </p:sp>
      <p:graphicFrame>
        <p:nvGraphicFramePr>
          <p:cNvPr id="16" name="Table 0"/>
          <p:cNvGraphicFramePr>
            <a:graphicFrameLocks noGrp="1"/>
          </p:cNvGraphicFramePr>
          <p:nvPr>
            <p:extLst>
              <p:ext uri="{D42A27DB-BD31-4B8C-83A1-F6EECF244321}">
                <p14:modId xmlns:p14="http://schemas.microsoft.com/office/powerpoint/2010/main" val="1579011935"/>
              </p:ext>
            </p:extLst>
          </p:nvPr>
        </p:nvGraphicFramePr>
        <p:xfrm>
          <a:off x="1234440" y="5029200"/>
          <a:ext cx="3931920" cy="1453896"/>
        </p:xfrm>
        <a:graphic>
          <a:graphicData uri="http://schemas.openxmlformats.org/drawingml/2006/table">
            <a:tbl>
              <a:tblPr/>
              <a:tblGrid>
                <a:gridCol w="1463040"/>
                <a:gridCol w="822960"/>
                <a:gridCol w="822960"/>
                <a:gridCol w="822960"/>
              </a:tblGrid>
              <a:tr h="411480">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Metric</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FY2020</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FY2021</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9M2022</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Revenue</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354</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369</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287</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EBITDA</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292</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290</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244</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EBITDA Margin</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82.6%</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78.7%</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84.7%</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graphicFrame>
        <p:nvGraphicFramePr>
          <p:cNvPr id="31" name="Table 1"/>
          <p:cNvGraphicFramePr>
            <a:graphicFrameLocks noGrp="1"/>
          </p:cNvGraphicFramePr>
          <p:nvPr>
            <p:extLst>
              <p:ext uri="{D42A27DB-BD31-4B8C-83A1-F6EECF244321}">
                <p14:modId xmlns:p14="http://schemas.microsoft.com/office/powerpoint/2010/main" val="1579011935"/>
              </p:ext>
            </p:extLst>
          </p:nvPr>
        </p:nvGraphicFramePr>
        <p:xfrm>
          <a:off x="7159752" y="5029200"/>
          <a:ext cx="3657600" cy="1453896"/>
        </p:xfrm>
        <a:graphic>
          <a:graphicData uri="http://schemas.openxmlformats.org/drawingml/2006/table">
            <a:tbl>
              <a:tblPr/>
              <a:tblGrid>
                <a:gridCol w="1188720"/>
                <a:gridCol w="822960"/>
                <a:gridCol w="822960"/>
                <a:gridCol w="822960"/>
              </a:tblGrid>
              <a:tr h="411480">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Metric</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FY2020</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FY2021</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9M2022</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Net Income</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73</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85</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111</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Net Debt</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823</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700</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Capex</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61</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34</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22</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1274552" cy="731520"/>
          </a:xfrm>
          <a:prstGeom prst="rect">
            <a:avLst/>
          </a:prstGeom>
          <a:ln/>
        </p:spPr>
        <p:txBody>
          <a:bodyPr wrap="square" rtlCol="0" anchor="ctr"/>
          <a:lstStyle/>
          <a:p>
            <a:pPr algn="l" indent="0" marL="0">
              <a:buNone/>
            </a:pPr>
            <a:r>
              <a:rPr lang="en-US" sz="3200" b="1" spc="150" kern="0" dirty="0">
                <a:solidFill>
                  <a:srgbClr val="212529"/>
                </a:solidFill>
                <a:latin typeface="Garamond" pitchFamily="34" charset="0"/>
                <a:ea typeface="Garamond" pitchFamily="34" charset="-122"/>
                <a:cs typeface="Garamond" pitchFamily="34" charset="-120"/>
              </a:rPr>
              <a:t>DATA QUALITY NOTICE</a:t>
            </a:r>
            <a:endParaRPr lang="en-US" sz="3200" dirty="0"/>
          </a:p>
        </p:txBody>
      </p:sp>
      <p:pic>
        <p:nvPicPr>
          <p:cNvPr id="3" name="Image 0" descr="preencoded.png">    </p:cNvPr>
          <p:cNvPicPr>
            <a:picLocks noChangeAspect="1"/>
          </p:cNvPicPr>
          <p:nvPr/>
        </p:nvPicPr>
        <p:blipFill>
          <a:blip r:embed="rId1"/>
          <a:stretch>
            <a:fillRect/>
          </a:stretch>
        </p:blipFill>
        <p:spPr>
          <a:xfrm>
            <a:off x="457200" y="1828800"/>
            <a:ext cx="5029200" cy="3767328"/>
          </a:xfrm>
          <a:prstGeom prst="rect">
            <a:avLst/>
          </a:prstGeom>
        </p:spPr>
      </p:pic>
      <p:sp>
        <p:nvSpPr>
          <p:cNvPr id="4" name="Shape 1"/>
          <p:cNvSpPr/>
          <p:nvPr/>
        </p:nvSpPr>
        <p:spPr>
          <a:xfrm>
            <a:off x="5943600" y="1828800"/>
            <a:ext cx="5788152" cy="3767328"/>
          </a:xfrm>
          <a:prstGeom prst="roundRect">
            <a:avLst>
              <a:gd name="adj" fmla="val 1214"/>
            </a:avLst>
          </a:prstGeom>
          <a:solidFill>
            <a:srgbClr val="F8F9FA"/>
          </a:solidFill>
          <a:ln w="12700">
            <a:solidFill>
              <a:srgbClr val="DEE2E6"/>
            </a:solidFill>
            <a:prstDash val="solid"/>
          </a:ln>
        </p:spPr>
      </p:sp>
      <p:sp>
        <p:nvSpPr>
          <p:cNvPr id="5" name="Text 2"/>
          <p:cNvSpPr/>
          <p:nvPr/>
        </p:nvSpPr>
        <p:spPr>
          <a:xfrm>
            <a:off x="6217920" y="2103120"/>
            <a:ext cx="5239512" cy="3200400"/>
          </a:xfrm>
          <a:prstGeom prst="rect">
            <a:avLst/>
          </a:prstGeom>
          <a:ln/>
        </p:spPr>
        <p:txBody>
          <a:bodyPr wrap="square" rtlCol="0" anchor="t"/>
          <a:lstStyle/>
          <a:p>
            <a:pPr indent="0" marL="0">
              <a:buNone/>
            </a:pPr>
            <a:r>
              <a:rPr lang="en-US" sz="1600" b="1" dirty="0">
                <a:solidFill>
                  <a:srgbClr val="212529"/>
                </a:solidFill>
                <a:latin typeface="Garamond" pitchFamily="34" charset="0"/>
                <a:ea typeface="Garamond" pitchFamily="34" charset="-122"/>
                <a:cs typeface="Garamond" pitchFamily="34" charset="-120"/>
              </a:rPr>
              <a:t>Extraction Summary</a:t>
            </a:r>
            <a:endParaRPr lang="en-US" sz="1600" dirty="0"/>
          </a:p>
          <a:p>
            <a:pPr marL="342900" indent="-342900">
              <a:buSzPct val="100000"/>
              <a:buChar char="•"/>
            </a:pPr>
            <a:r>
              <a:rPr lang="en-US" sz="1600" dirty="0">
                <a:solidFill>
                  <a:srgbClr val="212529"/>
                </a:solidFill>
                <a:latin typeface="Times New Roman" pitchFamily="34" charset="0"/>
                <a:ea typeface="Times New Roman" pitchFamily="34" charset="-122"/>
                <a:cs typeface="Times New Roman" pitchFamily="34" charset="-120"/>
              </a:rPr>
              <a:t>Document coverage: 99.38% of pages successfully extracted.</a:t>
            </a:r>
            <a:endParaRPr lang="en-US" sz="1600" dirty="0"/>
          </a:p>
          <a:p>
            <a:pPr marL="342900" indent="-342900">
              <a:buSzPct val="100000"/>
              <a:buChar char="•"/>
            </a:pPr>
            <a:r>
              <a:rPr lang="en-US" sz="1600" dirty="0">
                <a:solidFill>
                  <a:srgbClr val="212529"/>
                </a:solidFill>
                <a:latin typeface="Times New Roman" pitchFamily="34" charset="0"/>
                <a:ea typeface="Times New Roman" pitchFamily="34" charset="-122"/>
                <a:cs typeface="Times New Roman" pitchFamily="34" charset="-120"/>
              </a:rPr>
              <a:t>Pages not processed: pp.3–4, pp.13–14.</a:t>
            </a:r>
            <a:endParaRPr lang="en-US" sz="1600" dirty="0"/>
          </a:p>
          <a:p>
            <a:pPr marL="342900" indent="-342900">
              <a:buSzPct val="100000"/>
              <a:buChar char="•"/>
            </a:pPr>
            <a:r>
              <a:rPr lang="en-US" sz="1600" dirty="0">
                <a:solidFill>
                  <a:srgbClr val="212529"/>
                </a:solidFill>
                <a:latin typeface="Times New Roman" pitchFamily="34" charset="0"/>
                <a:ea typeface="Times New Roman" pitchFamily="34" charset="-122"/>
                <a:cs typeface="Times New Roman" pitchFamily="34" charset="-120"/>
              </a:rPr>
              <a:t>Some pages could not be extracted and may be missing from this presentation.</a:t>
            </a:r>
            <a:pPr indent="0" marL="0">
              <a:buNone/>
            </a:pPr>
            <a:r>
              <a:rPr lang="en-US" sz="1600" b="1" dirty="0">
                <a:solidFill>
                  <a:srgbClr val="212529"/>
                </a:solidFill>
                <a:latin typeface="Garamond" pitchFamily="34" charset="0"/>
                <a:ea typeface="Garamond" pitchFamily="34" charset="-122"/>
                <a:cs typeface="Garamond" pitchFamily="34" charset="-120"/>
              </a:rPr>
              <a:t>Important Disclaimer</a:t>
            </a:r>
            <a:endParaRPr lang="en-US" sz="1600" dirty="0"/>
          </a:p>
          <a:p>
            <a:pPr marL="342900" indent="-342900">
              <a:buSzPct val="100000"/>
              <a:buChar char="•"/>
            </a:pPr>
            <a:r>
              <a:rPr lang="en-US" sz="1600" dirty="0">
                <a:solidFill>
                  <a:srgbClr val="212529"/>
                </a:solidFill>
                <a:latin typeface="Times New Roman" pitchFamily="34" charset="0"/>
                <a:ea typeface="Times New Roman" pitchFamily="34" charset="-122"/>
                <a:cs typeface="Times New Roman" pitchFamily="34" charset="-120"/>
              </a:rPr>
              <a:t>This presentation was generated from automated document extraction.</a:t>
            </a:r>
            <a:endParaRPr lang="en-US" sz="1600" dirty="0"/>
          </a:p>
          <a:p>
            <a:pPr marL="342900" indent="-342900">
              <a:buSzPct val="100000"/>
              <a:buChar char="•"/>
            </a:pPr>
            <a:r>
              <a:rPr lang="en-US" sz="1600" dirty="0">
                <a:solidFill>
                  <a:srgbClr val="212529"/>
                </a:solidFill>
                <a:latin typeface="Times New Roman" pitchFamily="34" charset="0"/>
                <a:ea typeface="Times New Roman" pitchFamily="34" charset="-122"/>
                <a:cs typeface="Times New Roman" pitchFamily="34" charset="-120"/>
              </a:rPr>
              <a:t>Please verify critical data points against the original source document.</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65760"/>
            <a:ext cx="11274552" cy="822960"/>
          </a:xfrm>
          <a:prstGeom prst="rect">
            <a:avLst/>
          </a:prstGeom>
          <a:ln/>
        </p:spPr>
        <p:txBody>
          <a:bodyPr wrap="square" rtlCol="0" anchor="ctr"/>
          <a:lstStyle/>
          <a:p>
            <a:pPr algn="l" indent="0" marL="0">
              <a:buNone/>
            </a:pPr>
            <a:r>
              <a:rPr lang="en-US" sz="2800" b="1" spc="150" kern="0" dirty="0">
                <a:solidFill>
                  <a:srgbClr val="212529"/>
                </a:solidFill>
                <a:latin typeface="Garamond" pitchFamily="34" charset="0"/>
                <a:ea typeface="Garamond" pitchFamily="34" charset="-122"/>
                <a:cs typeface="Garamond" pitchFamily="34" charset="-120"/>
              </a:rPr>
              <a:t>Five Structural Advantages Make PGEO a Rare Contracted-Revenue Renewable Compounder</a:t>
            </a:r>
            <a:endParaRPr lang="en-US" sz="2800" dirty="0"/>
          </a:p>
        </p:txBody>
      </p:sp>
      <p:sp>
        <p:nvSpPr>
          <p:cNvPr id="3" name="Shape 1"/>
          <p:cNvSpPr/>
          <p:nvPr/>
        </p:nvSpPr>
        <p:spPr>
          <a:xfrm>
            <a:off x="457200" y="1463040"/>
            <a:ext cx="11274552" cy="868680"/>
          </a:xfrm>
          <a:prstGeom prst="roundRect">
            <a:avLst>
              <a:gd name="adj" fmla="val 5263"/>
            </a:avLst>
          </a:prstGeom>
          <a:solidFill>
            <a:srgbClr val="F8F9FA"/>
          </a:solidFill>
          <a:ln/>
        </p:spPr>
      </p:sp>
      <p:sp>
        <p:nvSpPr>
          <p:cNvPr id="4" name="Shape 2"/>
          <p:cNvSpPr/>
          <p:nvPr/>
        </p:nvSpPr>
        <p:spPr>
          <a:xfrm>
            <a:off x="640080" y="1618488"/>
            <a:ext cx="548640" cy="548640"/>
          </a:xfrm>
          <a:prstGeom prst="ellipse">
            <a:avLst/>
          </a:prstGeom>
          <a:solidFill>
            <a:srgbClr val="0D6EFD"/>
          </a:solidFill>
          <a:ln/>
        </p:spPr>
      </p:sp>
      <p:sp>
        <p:nvSpPr>
          <p:cNvPr id="5" name="Text 3"/>
          <p:cNvSpPr/>
          <p:nvPr/>
        </p:nvSpPr>
        <p:spPr>
          <a:xfrm>
            <a:off x="640080" y="1618488"/>
            <a:ext cx="548640" cy="548640"/>
          </a:xfrm>
          <a:prstGeom prst="rect">
            <a:avLst/>
          </a:prstGeom>
          <a:ln/>
        </p:spPr>
        <p:txBody>
          <a:bodyPr wrap="square" rtlCol="0" anchor="t"/>
          <a:lstStyle/>
          <a:p>
            <a:pPr indent="0" marL="0">
              <a:buNone/>
            </a:pPr>
            <a:r>
              <a:rPr lang="en-US" sz="2400" b="1" dirty="0">
                <a:solidFill>
                  <a:srgbClr val="FFFFFF"/>
                </a:solidFill>
                <a:latin typeface="Garamond" pitchFamily="34" charset="0"/>
                <a:ea typeface="Garamond" pitchFamily="34" charset="-122"/>
                <a:cs typeface="Garamond" pitchFamily="34" charset="-120"/>
              </a:rPr>
              <a:t> 1</a:t>
            </a:r>
            <a:endParaRPr lang="en-US" sz="2400" dirty="0"/>
          </a:p>
        </p:txBody>
      </p:sp>
      <p:sp>
        <p:nvSpPr>
          <p:cNvPr id="6" name="Text 4"/>
          <p:cNvSpPr/>
          <p:nvPr/>
        </p:nvSpPr>
        <p:spPr>
          <a:xfrm>
            <a:off x="1371600" y="1600200"/>
            <a:ext cx="7132320" cy="594360"/>
          </a:xfrm>
          <a:prstGeom prst="rect">
            <a:avLst/>
          </a:prstGeom>
          <a:ln/>
        </p:spPr>
        <p:txBody>
          <a:bodyPr wrap="square" rtlCol="0" anchor="t"/>
          <a:lstStyle/>
          <a:p>
            <a:pPr indent="0" marL="0">
              <a:buNone/>
            </a:pPr>
            <a:r>
              <a:rPr lang="en-US" sz="1500" b="1" dirty="0">
                <a:solidFill>
                  <a:srgbClr val="212529"/>
                </a:solidFill>
                <a:latin typeface="Garamond" pitchFamily="34" charset="0"/>
                <a:ea typeface="Garamond" pitchFamily="34" charset="-122"/>
                <a:cs typeface="Garamond" pitchFamily="34" charset="-120"/>
              </a:rPr>
              <a:t>Zero fuel cost exposure insulates margins from commodity cycles</a:t>
            </a:r>
            <a:endParaRPr lang="en-US" sz="1500" dirty="0"/>
          </a:p>
        </p:txBody>
      </p:sp>
      <p:sp>
        <p:nvSpPr>
          <p:cNvPr id="7" name="Text 5"/>
          <p:cNvSpPr/>
          <p:nvPr/>
        </p:nvSpPr>
        <p:spPr>
          <a:xfrm>
            <a:off x="8595360" y="1691640"/>
            <a:ext cx="3017520" cy="41148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82.6% EBITDA margin (FY2020)</a:t>
            </a:r>
            <a:endParaRPr lang="en-US" sz="1400" dirty="0"/>
          </a:p>
        </p:txBody>
      </p:sp>
      <p:sp>
        <p:nvSpPr>
          <p:cNvPr id="8" name="Shape 6"/>
          <p:cNvSpPr/>
          <p:nvPr/>
        </p:nvSpPr>
        <p:spPr>
          <a:xfrm>
            <a:off x="457200" y="2514600"/>
            <a:ext cx="11274552" cy="868680"/>
          </a:xfrm>
          <a:prstGeom prst="roundRect">
            <a:avLst>
              <a:gd name="adj" fmla="val 5263"/>
            </a:avLst>
          </a:prstGeom>
          <a:solidFill>
            <a:srgbClr val="F8F9FA"/>
          </a:solidFill>
          <a:ln/>
        </p:spPr>
      </p:sp>
      <p:sp>
        <p:nvSpPr>
          <p:cNvPr id="9" name="Shape 7"/>
          <p:cNvSpPr/>
          <p:nvPr/>
        </p:nvSpPr>
        <p:spPr>
          <a:xfrm>
            <a:off x="640080" y="2670048"/>
            <a:ext cx="548640" cy="548640"/>
          </a:xfrm>
          <a:prstGeom prst="ellipse">
            <a:avLst/>
          </a:prstGeom>
          <a:solidFill>
            <a:srgbClr val="0D6EFD"/>
          </a:solidFill>
          <a:ln/>
        </p:spPr>
      </p:sp>
      <p:sp>
        <p:nvSpPr>
          <p:cNvPr id="10" name="Text 8"/>
          <p:cNvSpPr/>
          <p:nvPr/>
        </p:nvSpPr>
        <p:spPr>
          <a:xfrm>
            <a:off x="640080" y="2670048"/>
            <a:ext cx="548640" cy="548640"/>
          </a:xfrm>
          <a:prstGeom prst="rect">
            <a:avLst/>
          </a:prstGeom>
          <a:ln/>
        </p:spPr>
        <p:txBody>
          <a:bodyPr wrap="square" rtlCol="0" anchor="t"/>
          <a:lstStyle/>
          <a:p>
            <a:pPr indent="0" marL="0">
              <a:buNone/>
            </a:pPr>
            <a:r>
              <a:rPr lang="en-US" sz="2400" b="1" dirty="0">
                <a:solidFill>
                  <a:srgbClr val="FFFFFF"/>
                </a:solidFill>
                <a:latin typeface="Garamond" pitchFamily="34" charset="0"/>
                <a:ea typeface="Garamond" pitchFamily="34" charset="-122"/>
                <a:cs typeface="Garamond" pitchFamily="34" charset="-120"/>
              </a:rPr>
              <a:t> 2</a:t>
            </a:r>
            <a:endParaRPr lang="en-US" sz="2400" dirty="0"/>
          </a:p>
        </p:txBody>
      </p:sp>
      <p:sp>
        <p:nvSpPr>
          <p:cNvPr id="11" name="Text 9"/>
          <p:cNvSpPr/>
          <p:nvPr/>
        </p:nvSpPr>
        <p:spPr>
          <a:xfrm>
            <a:off x="1371600" y="2651760"/>
            <a:ext cx="7132320" cy="594360"/>
          </a:xfrm>
          <a:prstGeom prst="rect">
            <a:avLst/>
          </a:prstGeom>
          <a:ln/>
        </p:spPr>
        <p:txBody>
          <a:bodyPr wrap="square" rtlCol="0" anchor="t"/>
          <a:lstStyle/>
          <a:p>
            <a:pPr indent="0" marL="0">
              <a:buNone/>
            </a:pPr>
            <a:r>
              <a:rPr lang="en-US" sz="1500" b="1" dirty="0">
                <a:solidFill>
                  <a:srgbClr val="212529"/>
                </a:solidFill>
                <a:latin typeface="Garamond" pitchFamily="34" charset="0"/>
                <a:ea typeface="Garamond" pitchFamily="34" charset="-122"/>
                <a:cs typeface="Garamond" pitchFamily="34" charset="-120"/>
              </a:rPr>
              <a:t>Take-or-pay PLN contracts lock in ~24 years of revenue visibility</a:t>
            </a:r>
            <a:endParaRPr lang="en-US" sz="1500" dirty="0"/>
          </a:p>
        </p:txBody>
      </p:sp>
      <p:sp>
        <p:nvSpPr>
          <p:cNvPr id="12" name="Text 10"/>
          <p:cNvSpPr/>
          <p:nvPr/>
        </p:nvSpPr>
        <p:spPr>
          <a:xfrm>
            <a:off x="8595360" y="2743200"/>
            <a:ext cx="3017520" cy="41148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23.6-yr weighted avg remaining tenor</a:t>
            </a:r>
            <a:endParaRPr lang="en-US" sz="1400" dirty="0"/>
          </a:p>
        </p:txBody>
      </p:sp>
      <p:sp>
        <p:nvSpPr>
          <p:cNvPr id="13" name="Shape 11"/>
          <p:cNvSpPr/>
          <p:nvPr/>
        </p:nvSpPr>
        <p:spPr>
          <a:xfrm>
            <a:off x="457200" y="3566160"/>
            <a:ext cx="11274552" cy="868680"/>
          </a:xfrm>
          <a:prstGeom prst="roundRect">
            <a:avLst>
              <a:gd name="adj" fmla="val 5263"/>
            </a:avLst>
          </a:prstGeom>
          <a:solidFill>
            <a:srgbClr val="F8F9FA"/>
          </a:solidFill>
          <a:ln/>
        </p:spPr>
      </p:sp>
      <p:sp>
        <p:nvSpPr>
          <p:cNvPr id="14" name="Shape 12"/>
          <p:cNvSpPr/>
          <p:nvPr/>
        </p:nvSpPr>
        <p:spPr>
          <a:xfrm>
            <a:off x="640080" y="3721608"/>
            <a:ext cx="548640" cy="548640"/>
          </a:xfrm>
          <a:prstGeom prst="ellipse">
            <a:avLst/>
          </a:prstGeom>
          <a:solidFill>
            <a:srgbClr val="0D6EFD"/>
          </a:solidFill>
          <a:ln/>
        </p:spPr>
      </p:sp>
      <p:sp>
        <p:nvSpPr>
          <p:cNvPr id="15" name="Text 13"/>
          <p:cNvSpPr/>
          <p:nvPr/>
        </p:nvSpPr>
        <p:spPr>
          <a:xfrm>
            <a:off x="640080" y="3721608"/>
            <a:ext cx="548640" cy="548640"/>
          </a:xfrm>
          <a:prstGeom prst="rect">
            <a:avLst/>
          </a:prstGeom>
          <a:ln/>
        </p:spPr>
        <p:txBody>
          <a:bodyPr wrap="square" rtlCol="0" anchor="t"/>
          <a:lstStyle/>
          <a:p>
            <a:pPr indent="0" marL="0">
              <a:buNone/>
            </a:pPr>
            <a:r>
              <a:rPr lang="en-US" sz="2400" b="1" dirty="0">
                <a:solidFill>
                  <a:srgbClr val="FFFFFF"/>
                </a:solidFill>
                <a:latin typeface="Garamond" pitchFamily="34" charset="0"/>
                <a:ea typeface="Garamond" pitchFamily="34" charset="-122"/>
                <a:cs typeface="Garamond" pitchFamily="34" charset="-120"/>
              </a:rPr>
              <a:t> 3</a:t>
            </a:r>
            <a:endParaRPr lang="en-US" sz="2400" dirty="0"/>
          </a:p>
        </p:txBody>
      </p:sp>
      <p:sp>
        <p:nvSpPr>
          <p:cNvPr id="16" name="Text 14"/>
          <p:cNvSpPr/>
          <p:nvPr/>
        </p:nvSpPr>
        <p:spPr>
          <a:xfrm>
            <a:off x="1371600" y="3703320"/>
            <a:ext cx="7132320" cy="59436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82% market share of Indonesian geothermal with 13 concessions and no credible domestic challenger</a:t>
            </a:r>
            <a:endParaRPr lang="en-US" sz="1400" dirty="0"/>
          </a:p>
        </p:txBody>
      </p:sp>
      <p:sp>
        <p:nvSpPr>
          <p:cNvPr id="17" name="Text 15"/>
          <p:cNvSpPr/>
          <p:nvPr/>
        </p:nvSpPr>
        <p:spPr>
          <a:xfrm>
            <a:off x="8595360" y="3794760"/>
            <a:ext cx="3017520" cy="41148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1,877 MW total installed</a:t>
            </a:r>
            <a:endParaRPr lang="en-US" sz="1400" dirty="0"/>
          </a:p>
        </p:txBody>
      </p:sp>
      <p:sp>
        <p:nvSpPr>
          <p:cNvPr id="18" name="Shape 16"/>
          <p:cNvSpPr/>
          <p:nvPr/>
        </p:nvSpPr>
        <p:spPr>
          <a:xfrm>
            <a:off x="457200" y="4617720"/>
            <a:ext cx="11274552" cy="868680"/>
          </a:xfrm>
          <a:prstGeom prst="roundRect">
            <a:avLst>
              <a:gd name="adj" fmla="val 5263"/>
            </a:avLst>
          </a:prstGeom>
          <a:solidFill>
            <a:srgbClr val="F8F9FA"/>
          </a:solidFill>
          <a:ln/>
        </p:spPr>
      </p:sp>
      <p:sp>
        <p:nvSpPr>
          <p:cNvPr id="19" name="Shape 17"/>
          <p:cNvSpPr/>
          <p:nvPr/>
        </p:nvSpPr>
        <p:spPr>
          <a:xfrm>
            <a:off x="640080" y="4773168"/>
            <a:ext cx="548640" cy="548640"/>
          </a:xfrm>
          <a:prstGeom prst="ellipse">
            <a:avLst/>
          </a:prstGeom>
          <a:solidFill>
            <a:srgbClr val="0D6EFD"/>
          </a:solidFill>
          <a:ln/>
        </p:spPr>
      </p:sp>
      <p:sp>
        <p:nvSpPr>
          <p:cNvPr id="20" name="Text 18"/>
          <p:cNvSpPr/>
          <p:nvPr/>
        </p:nvSpPr>
        <p:spPr>
          <a:xfrm>
            <a:off x="640080" y="4773168"/>
            <a:ext cx="548640" cy="548640"/>
          </a:xfrm>
          <a:prstGeom prst="rect">
            <a:avLst/>
          </a:prstGeom>
          <a:ln/>
        </p:spPr>
        <p:txBody>
          <a:bodyPr wrap="square" rtlCol="0" anchor="t"/>
          <a:lstStyle/>
          <a:p>
            <a:pPr indent="0" marL="0">
              <a:buNone/>
            </a:pPr>
            <a:r>
              <a:rPr lang="en-US" sz="2400" b="1" dirty="0">
                <a:solidFill>
                  <a:srgbClr val="FFFFFF"/>
                </a:solidFill>
                <a:latin typeface="Garamond" pitchFamily="34" charset="0"/>
                <a:ea typeface="Garamond" pitchFamily="34" charset="-122"/>
                <a:cs typeface="Garamond" pitchFamily="34" charset="-120"/>
              </a:rPr>
              <a:t> 4</a:t>
            </a:r>
            <a:endParaRPr lang="en-US" sz="2400" dirty="0"/>
          </a:p>
        </p:txBody>
      </p:sp>
      <p:sp>
        <p:nvSpPr>
          <p:cNvPr id="21" name="Text 19"/>
          <p:cNvSpPr/>
          <p:nvPr/>
        </p:nvSpPr>
        <p:spPr>
          <a:xfrm>
            <a:off x="1371600" y="4754880"/>
            <a:ext cx="7132320" cy="594360"/>
          </a:xfrm>
          <a:prstGeom prst="rect">
            <a:avLst/>
          </a:prstGeom>
          <a:ln/>
        </p:spPr>
        <p:txBody>
          <a:bodyPr wrap="square" rtlCol="0" anchor="t"/>
          <a:lstStyle/>
          <a:p>
            <a:pPr indent="0" marL="0">
              <a:buNone/>
            </a:pPr>
            <a:r>
              <a:rPr lang="en-US" sz="1500" b="1" dirty="0">
                <a:solidFill>
                  <a:srgbClr val="212529"/>
                </a:solidFill>
                <a:latin typeface="Garamond" pitchFamily="34" charset="0"/>
                <a:ea typeface="Garamond" pitchFamily="34" charset="-122"/>
                <a:cs typeface="Garamond" pitchFamily="34" charset="-120"/>
              </a:rPr>
              <a:t>Indonesia holds 40% of global geothermal reserves — 10.4% capacity CAGR projected to 2030</a:t>
            </a:r>
            <a:endParaRPr lang="en-US" sz="1500" dirty="0"/>
          </a:p>
        </p:txBody>
      </p:sp>
      <p:sp>
        <p:nvSpPr>
          <p:cNvPr id="22" name="Text 20"/>
          <p:cNvSpPr/>
          <p:nvPr/>
        </p:nvSpPr>
        <p:spPr>
          <a:xfrm>
            <a:off x="8595360" y="4846320"/>
            <a:ext cx="3017520" cy="41148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~6.2 GW by 2030 vs ~2.8 GW today</a:t>
            </a:r>
            <a:endParaRPr lang="en-US" sz="1400" dirty="0"/>
          </a:p>
        </p:txBody>
      </p:sp>
      <p:sp>
        <p:nvSpPr>
          <p:cNvPr id="23" name="Shape 21"/>
          <p:cNvSpPr/>
          <p:nvPr/>
        </p:nvSpPr>
        <p:spPr>
          <a:xfrm>
            <a:off x="457200" y="5669280"/>
            <a:ext cx="11274552" cy="822960"/>
          </a:xfrm>
          <a:prstGeom prst="roundRect">
            <a:avLst>
              <a:gd name="adj" fmla="val 5556"/>
            </a:avLst>
          </a:prstGeom>
          <a:solidFill>
            <a:srgbClr val="F8F9FA"/>
          </a:solidFill>
          <a:ln/>
        </p:spPr>
      </p:sp>
      <p:sp>
        <p:nvSpPr>
          <p:cNvPr id="24" name="Shape 22"/>
          <p:cNvSpPr/>
          <p:nvPr/>
        </p:nvSpPr>
        <p:spPr>
          <a:xfrm>
            <a:off x="640080" y="5824728"/>
            <a:ext cx="548640" cy="548640"/>
          </a:xfrm>
          <a:prstGeom prst="ellipse">
            <a:avLst/>
          </a:prstGeom>
          <a:solidFill>
            <a:srgbClr val="0D6EFD"/>
          </a:solidFill>
          <a:ln/>
        </p:spPr>
      </p:sp>
      <p:sp>
        <p:nvSpPr>
          <p:cNvPr id="25" name="Text 23"/>
          <p:cNvSpPr/>
          <p:nvPr/>
        </p:nvSpPr>
        <p:spPr>
          <a:xfrm>
            <a:off x="640080" y="5824728"/>
            <a:ext cx="548640" cy="548640"/>
          </a:xfrm>
          <a:prstGeom prst="rect">
            <a:avLst/>
          </a:prstGeom>
          <a:ln/>
        </p:spPr>
        <p:txBody>
          <a:bodyPr wrap="square" rtlCol="0" anchor="t"/>
          <a:lstStyle/>
          <a:p>
            <a:pPr indent="0" marL="0">
              <a:buNone/>
            </a:pPr>
            <a:r>
              <a:rPr lang="en-US" sz="2400" b="1" dirty="0">
                <a:solidFill>
                  <a:srgbClr val="FFFFFF"/>
                </a:solidFill>
                <a:latin typeface="Garamond" pitchFamily="34" charset="0"/>
                <a:ea typeface="Garamond" pitchFamily="34" charset="-122"/>
                <a:cs typeface="Garamond" pitchFamily="34" charset="-120"/>
              </a:rPr>
              <a:t> 5</a:t>
            </a:r>
            <a:endParaRPr lang="en-US" sz="2400" dirty="0"/>
          </a:p>
        </p:txBody>
      </p:sp>
      <p:sp>
        <p:nvSpPr>
          <p:cNvPr id="26" name="Text 24"/>
          <p:cNvSpPr/>
          <p:nvPr/>
        </p:nvSpPr>
        <p:spPr>
          <a:xfrm>
            <a:off x="1371600" y="5806440"/>
            <a:ext cx="7132320" cy="594360"/>
          </a:xfrm>
          <a:prstGeom prst="rect">
            <a:avLst/>
          </a:prstGeom>
          <a:ln/>
        </p:spPr>
        <p:txBody>
          <a:bodyPr wrap="square" rtlCol="0" anchor="t"/>
          <a:lstStyle/>
          <a:p>
            <a:pPr indent="0" marL="0">
              <a:buNone/>
            </a:pPr>
            <a:r>
              <a:rPr lang="en-US" sz="1500" b="1" dirty="0">
                <a:solidFill>
                  <a:srgbClr val="212529"/>
                </a:solidFill>
                <a:latin typeface="Garamond" pitchFamily="34" charset="0"/>
                <a:ea typeface="Garamond" pitchFamily="34" charset="-122"/>
                <a:cs typeface="Garamond" pitchFamily="34" charset="-120"/>
              </a:rPr>
              <a:t>Tariff escalation linked to US PPI provides built-in USD-indexed revenue growth</a:t>
            </a:r>
            <a:endParaRPr lang="en-US" sz="1500" dirty="0"/>
          </a:p>
        </p:txBody>
      </p:sp>
      <p:sp>
        <p:nvSpPr>
          <p:cNvPr id="27" name="Text 25"/>
          <p:cNvSpPr/>
          <p:nvPr/>
        </p:nvSpPr>
        <p:spPr>
          <a:xfrm>
            <a:off x="8595360" y="5897880"/>
            <a:ext cx="3017520" cy="41148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+3.9% revenue growth 9M2022</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731520"/>
          </a:xfrm>
          <a:prstGeom prst="rect">
            <a:avLst/>
          </a:prstGeom>
          <a:ln/>
        </p:spPr>
        <p:txBody>
          <a:bodyPr wrap="square" rtlCol="0" anchor="t"/>
          <a:lstStyle/>
          <a:p>
            <a:pPr indent="0" marL="0">
              <a:buNone/>
            </a:pPr>
            <a:r>
              <a:rPr lang="en-US" sz="2400" b="1" dirty="0">
                <a:solidFill>
                  <a:srgbClr val="212529"/>
                </a:solidFill>
                <a:latin typeface="Garamond" pitchFamily="34" charset="0"/>
                <a:ea typeface="Garamond" pitchFamily="34" charset="-122"/>
                <a:cs typeface="Garamond" pitchFamily="34" charset="-120"/>
              </a:rPr>
              <a:t>Take-or-Pay PLN Contracts Cover 96% of Revenue with ~24-Year Tenor</a:t>
            </a:r>
            <a:endParaRPr lang="en-US" sz="2400" dirty="0"/>
          </a:p>
        </p:txBody>
      </p:sp>
      <p:sp>
        <p:nvSpPr>
          <p:cNvPr id="3" name="Text 1"/>
          <p:cNvSpPr/>
          <p:nvPr/>
        </p:nvSpPr>
        <p:spPr>
          <a:xfrm>
            <a:off x="457200" y="1005840"/>
            <a:ext cx="6858000" cy="27432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Revenue Flow Model</a:t>
            </a:r>
            <a:endParaRPr lang="en-US" sz="1400" dirty="0"/>
          </a:p>
        </p:txBody>
      </p:sp>
      <p:sp>
        <p:nvSpPr>
          <p:cNvPr id="4" name="Text 2"/>
          <p:cNvSpPr/>
          <p:nvPr/>
        </p:nvSpPr>
        <p:spPr>
          <a:xfrm>
            <a:off x="7772400" y="1005840"/>
            <a:ext cx="3959352" cy="27432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Revenue Sources (H1 2022)</a:t>
            </a:r>
            <a:endParaRPr lang="en-US" sz="1400" dirty="0"/>
          </a:p>
        </p:txBody>
      </p:sp>
      <p:sp>
        <p:nvSpPr>
          <p:cNvPr id="5" name="Text 3"/>
          <p:cNvSpPr/>
          <p:nvPr/>
        </p:nvSpPr>
        <p:spPr>
          <a:xfrm>
            <a:off x="457200" y="3108960"/>
            <a:ext cx="6858000" cy="27432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PPA/ESC Contract Expiry by Working Area</a:t>
            </a:r>
            <a:endParaRPr lang="en-US" sz="1400" dirty="0"/>
          </a:p>
        </p:txBody>
      </p:sp>
      <p:sp>
        <p:nvSpPr>
          <p:cNvPr id="6" name="Text 4"/>
          <p:cNvSpPr/>
          <p:nvPr/>
        </p:nvSpPr>
        <p:spPr>
          <a:xfrm>
            <a:off x="7772400" y="3108960"/>
            <a:ext cx="3959352" cy="274320"/>
          </a:xfrm>
          <a:prstGeom prst="rect">
            <a:avLst/>
          </a:prstGeom>
          <a:ln/>
        </p:spPr>
        <p:txBody>
          <a:bodyPr wrap="square" rtlCol="0" anchor="t"/>
          <a:lstStyle/>
          <a:p>
            <a:pPr indent="0" marL="0">
              <a:buNone/>
            </a:pPr>
            <a:r>
              <a:rPr lang="en-US" sz="1400" b="1" dirty="0">
                <a:solidFill>
                  <a:srgbClr val="0D6EFD"/>
                </a:solidFill>
                <a:latin typeface="Garamond" pitchFamily="34" charset="0"/>
                <a:ea typeface="Garamond" pitchFamily="34" charset="-122"/>
                <a:cs typeface="Garamond" pitchFamily="34" charset="-120"/>
              </a:rPr>
              <a:t>Key Contract Metrics</a:t>
            </a:r>
            <a:endParaRPr lang="en-US" sz="1400" dirty="0"/>
          </a:p>
        </p:txBody>
      </p:sp>
      <p:sp>
        <p:nvSpPr>
          <p:cNvPr id="7" name="Shape 5"/>
          <p:cNvSpPr/>
          <p:nvPr/>
        </p:nvSpPr>
        <p:spPr>
          <a:xfrm>
            <a:off x="457200" y="868680"/>
            <a:ext cx="11274552" cy="0"/>
          </a:xfrm>
          <a:prstGeom prst="line">
            <a:avLst/>
          </a:prstGeom>
          <a:noFill/>
          <a:ln w="19050">
            <a:solidFill>
              <a:srgbClr val="E9ECEF"/>
            </a:solidFill>
            <a:prstDash val="solid"/>
          </a:ln>
        </p:spPr>
      </p:sp>
      <p:sp>
        <p:nvSpPr>
          <p:cNvPr id="8" name="Shape 6"/>
          <p:cNvSpPr/>
          <p:nvPr/>
        </p:nvSpPr>
        <p:spPr>
          <a:xfrm>
            <a:off x="457200" y="1371600"/>
            <a:ext cx="1225296" cy="731520"/>
          </a:xfrm>
          <a:prstGeom prst="roundRect">
            <a:avLst>
              <a:gd name="adj" fmla="val 6250"/>
            </a:avLst>
          </a:prstGeom>
          <a:solidFill>
            <a:srgbClr val="F8F9FA"/>
          </a:solidFill>
          <a:ln w="12700">
            <a:solidFill>
              <a:srgbClr val="0D6EFD"/>
            </a:solidFill>
            <a:prstDash val="solid"/>
          </a:ln>
        </p:spPr>
      </p:sp>
      <p:sp>
        <p:nvSpPr>
          <p:cNvPr id="9" name="Text 7"/>
          <p:cNvSpPr/>
          <p:nvPr/>
        </p:nvSpPr>
        <p:spPr>
          <a:xfrm>
            <a:off x="566928" y="1444752"/>
            <a:ext cx="1005840" cy="585216"/>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Geothermal</a:t>
            </a:r>
            <a:endParaRPr lang="en-US" sz="1100" dirty="0"/>
          </a:p>
          <a:p>
            <a:pPr indent="0" marL="0">
              <a:buNone/>
            </a:pPr>
            <a:r>
              <a:rPr lang="en-US" sz="1100" b="1" dirty="0">
                <a:solidFill>
                  <a:srgbClr val="212529"/>
                </a:solidFill>
                <a:latin typeface="Garamond" pitchFamily="34" charset="0"/>
                <a:ea typeface="Garamond" pitchFamily="34" charset="-122"/>
                <a:cs typeface="Garamond" pitchFamily="34" charset="-120"/>
              </a:rPr>
              <a:t>Reservoir</a:t>
            </a:r>
            <a:endParaRPr lang="en-US" sz="1100" dirty="0"/>
          </a:p>
        </p:txBody>
      </p:sp>
      <p:sp>
        <p:nvSpPr>
          <p:cNvPr id="10" name="Text 8"/>
          <p:cNvSpPr/>
          <p:nvPr/>
        </p:nvSpPr>
        <p:spPr>
          <a:xfrm>
            <a:off x="1975104" y="1554480"/>
            <a:ext cx="274320" cy="365760"/>
          </a:xfrm>
          <a:prstGeom prst="rect">
            <a:avLst/>
          </a:prstGeom>
          <a:ln/>
        </p:spPr>
        <p:txBody>
          <a:bodyPr wrap="square" rtlCol="0" anchor="t"/>
          <a:lstStyle/>
          <a:p>
            <a:pPr indent="0" marL="0">
              <a:buNone/>
            </a:pPr>
            <a:r>
              <a:rPr lang="en-US" sz="1600" dirty="0">
                <a:solidFill>
                  <a:srgbClr val="6C757D"/>
                </a:solidFill>
                <a:latin typeface="Times New Roman" pitchFamily="34" charset="0"/>
                <a:ea typeface="Times New Roman" pitchFamily="34" charset="-122"/>
                <a:cs typeface="Times New Roman" pitchFamily="34" charset="-120"/>
              </a:rPr>
              <a:t>➔</a:t>
            </a:r>
            <a:endParaRPr lang="en-US" sz="1600" dirty="0"/>
          </a:p>
        </p:txBody>
      </p:sp>
      <p:sp>
        <p:nvSpPr>
          <p:cNvPr id="11" name="Shape 9"/>
          <p:cNvSpPr/>
          <p:nvPr/>
        </p:nvSpPr>
        <p:spPr>
          <a:xfrm>
            <a:off x="1865376" y="1371600"/>
            <a:ext cx="1225296" cy="731520"/>
          </a:xfrm>
          <a:prstGeom prst="roundRect">
            <a:avLst>
              <a:gd name="adj" fmla="val 6250"/>
            </a:avLst>
          </a:prstGeom>
          <a:solidFill>
            <a:srgbClr val="F8F9FA"/>
          </a:solidFill>
          <a:ln w="12700">
            <a:solidFill>
              <a:srgbClr val="0D6EFD"/>
            </a:solidFill>
            <a:prstDash val="solid"/>
          </a:ln>
        </p:spPr>
      </p:sp>
      <p:sp>
        <p:nvSpPr>
          <p:cNvPr id="12" name="Text 10"/>
          <p:cNvSpPr/>
          <p:nvPr/>
        </p:nvSpPr>
        <p:spPr>
          <a:xfrm>
            <a:off x="1975104" y="2103120"/>
            <a:ext cx="1005840" cy="585216"/>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Steam Field</a:t>
            </a:r>
            <a:endParaRPr lang="en-US" sz="1100" dirty="0"/>
          </a:p>
          <a:p>
            <a:pPr indent="0" marL="0">
              <a:buNone/>
            </a:pPr>
            <a:r>
              <a:rPr lang="en-US" sz="1100" b="1" dirty="0">
                <a:solidFill>
                  <a:srgbClr val="212529"/>
                </a:solidFill>
                <a:latin typeface="Garamond" pitchFamily="34" charset="0"/>
                <a:ea typeface="Garamond" pitchFamily="34" charset="-122"/>
                <a:cs typeface="Garamond" pitchFamily="34" charset="-120"/>
              </a:rPr>
              <a:t>(PJBU)</a:t>
            </a:r>
            <a:endParaRPr lang="en-US" sz="1100" dirty="0"/>
          </a:p>
        </p:txBody>
      </p:sp>
      <p:sp>
        <p:nvSpPr>
          <p:cNvPr id="13" name="Text 11"/>
          <p:cNvSpPr/>
          <p:nvPr/>
        </p:nvSpPr>
        <p:spPr>
          <a:xfrm>
            <a:off x="3383280" y="1554480"/>
            <a:ext cx="274320" cy="365760"/>
          </a:xfrm>
          <a:prstGeom prst="rect">
            <a:avLst/>
          </a:prstGeom>
          <a:ln/>
        </p:spPr>
        <p:txBody>
          <a:bodyPr wrap="square" rtlCol="0" anchor="t"/>
          <a:lstStyle/>
          <a:p>
            <a:pPr indent="0" marL="0">
              <a:buNone/>
            </a:pPr>
            <a:r>
              <a:rPr lang="en-US" sz="1600" dirty="0">
                <a:solidFill>
                  <a:srgbClr val="6C757D"/>
                </a:solidFill>
                <a:latin typeface="Times New Roman" pitchFamily="34" charset="0"/>
                <a:ea typeface="Times New Roman" pitchFamily="34" charset="-122"/>
                <a:cs typeface="Times New Roman" pitchFamily="34" charset="-120"/>
              </a:rPr>
              <a:t>➔</a:t>
            </a:r>
            <a:endParaRPr lang="en-US" sz="1600" dirty="0"/>
          </a:p>
        </p:txBody>
      </p:sp>
      <p:sp>
        <p:nvSpPr>
          <p:cNvPr id="14" name="Shape 12"/>
          <p:cNvSpPr/>
          <p:nvPr/>
        </p:nvSpPr>
        <p:spPr>
          <a:xfrm>
            <a:off x="3273552" y="1371600"/>
            <a:ext cx="1225296" cy="731520"/>
          </a:xfrm>
          <a:prstGeom prst="roundRect">
            <a:avLst>
              <a:gd name="adj" fmla="val 6250"/>
            </a:avLst>
          </a:prstGeom>
          <a:solidFill>
            <a:srgbClr val="F8F9FA"/>
          </a:solidFill>
          <a:ln w="12700">
            <a:solidFill>
              <a:srgbClr val="0D6EFD"/>
            </a:solidFill>
            <a:prstDash val="solid"/>
          </a:ln>
        </p:spPr>
      </p:sp>
      <p:sp>
        <p:nvSpPr>
          <p:cNvPr id="15" name="Text 13"/>
          <p:cNvSpPr/>
          <p:nvPr/>
        </p:nvSpPr>
        <p:spPr>
          <a:xfrm>
            <a:off x="3383280" y="2103120"/>
            <a:ext cx="1005840" cy="585216"/>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Power Plant</a:t>
            </a:r>
            <a:endParaRPr lang="en-US" sz="1100" dirty="0"/>
          </a:p>
          <a:p>
            <a:pPr indent="0" marL="0">
              <a:buNone/>
            </a:pPr>
            <a:r>
              <a:rPr lang="en-US" sz="1100" b="1" dirty="0">
                <a:solidFill>
                  <a:srgbClr val="212529"/>
                </a:solidFill>
                <a:latin typeface="Garamond" pitchFamily="34" charset="0"/>
                <a:ea typeface="Garamond" pitchFamily="34" charset="-122"/>
                <a:cs typeface="Garamond" pitchFamily="34" charset="-120"/>
              </a:rPr>
              <a:t>(PJBL)</a:t>
            </a:r>
            <a:endParaRPr lang="en-US" sz="1100" dirty="0"/>
          </a:p>
        </p:txBody>
      </p:sp>
      <p:sp>
        <p:nvSpPr>
          <p:cNvPr id="16" name="Text 14"/>
          <p:cNvSpPr/>
          <p:nvPr/>
        </p:nvSpPr>
        <p:spPr>
          <a:xfrm>
            <a:off x="4791456" y="1554480"/>
            <a:ext cx="274320" cy="365760"/>
          </a:xfrm>
          <a:prstGeom prst="rect">
            <a:avLst/>
          </a:prstGeom>
          <a:ln/>
        </p:spPr>
        <p:txBody>
          <a:bodyPr wrap="square" rtlCol="0" anchor="t"/>
          <a:lstStyle/>
          <a:p>
            <a:pPr indent="0" marL="0">
              <a:buNone/>
            </a:pPr>
            <a:r>
              <a:rPr lang="en-US" sz="1600" dirty="0">
                <a:solidFill>
                  <a:srgbClr val="6C757D"/>
                </a:solidFill>
                <a:latin typeface="Times New Roman" pitchFamily="34" charset="0"/>
                <a:ea typeface="Times New Roman" pitchFamily="34" charset="-122"/>
                <a:cs typeface="Times New Roman" pitchFamily="34" charset="-120"/>
              </a:rPr>
              <a:t>➔</a:t>
            </a:r>
            <a:endParaRPr lang="en-US" sz="1600" dirty="0"/>
          </a:p>
        </p:txBody>
      </p:sp>
      <p:sp>
        <p:nvSpPr>
          <p:cNvPr id="17" name="Shape 15"/>
          <p:cNvSpPr/>
          <p:nvPr/>
        </p:nvSpPr>
        <p:spPr>
          <a:xfrm>
            <a:off x="4681728" y="1371600"/>
            <a:ext cx="1225296" cy="731520"/>
          </a:xfrm>
          <a:prstGeom prst="roundRect">
            <a:avLst>
              <a:gd name="adj" fmla="val 6250"/>
            </a:avLst>
          </a:prstGeom>
          <a:solidFill>
            <a:srgbClr val="F8F9FA"/>
          </a:solidFill>
          <a:ln w="12700">
            <a:solidFill>
              <a:srgbClr val="0D6EFD"/>
            </a:solidFill>
            <a:prstDash val="solid"/>
          </a:ln>
        </p:spPr>
      </p:sp>
      <p:sp>
        <p:nvSpPr>
          <p:cNvPr id="18" name="Text 16"/>
          <p:cNvSpPr/>
          <p:nvPr/>
        </p:nvSpPr>
        <p:spPr>
          <a:xfrm>
            <a:off x="4791456" y="2103120"/>
            <a:ext cx="1005840" cy="585216"/>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PLN Grid</a:t>
            </a:r>
            <a:endParaRPr lang="en-US" sz="1100" dirty="0"/>
          </a:p>
        </p:txBody>
      </p:sp>
      <p:sp>
        <p:nvSpPr>
          <p:cNvPr id="19" name="Text 17"/>
          <p:cNvSpPr/>
          <p:nvPr/>
        </p:nvSpPr>
        <p:spPr>
          <a:xfrm>
            <a:off x="6199632" y="1554480"/>
            <a:ext cx="274320" cy="365760"/>
          </a:xfrm>
          <a:prstGeom prst="rect">
            <a:avLst/>
          </a:prstGeom>
          <a:ln/>
        </p:spPr>
        <p:txBody>
          <a:bodyPr wrap="square" rtlCol="0" anchor="t"/>
          <a:lstStyle/>
          <a:p>
            <a:pPr indent="0" marL="0">
              <a:buNone/>
            </a:pPr>
            <a:r>
              <a:rPr lang="en-US" sz="1600" dirty="0">
                <a:solidFill>
                  <a:srgbClr val="6C757D"/>
                </a:solidFill>
                <a:latin typeface="Times New Roman" pitchFamily="34" charset="0"/>
                <a:ea typeface="Times New Roman" pitchFamily="34" charset="-122"/>
                <a:cs typeface="Times New Roman" pitchFamily="34" charset="-120"/>
              </a:rPr>
              <a:t>➔</a:t>
            </a:r>
            <a:endParaRPr lang="en-US" sz="1600" dirty="0"/>
          </a:p>
        </p:txBody>
      </p:sp>
      <p:sp>
        <p:nvSpPr>
          <p:cNvPr id="20" name="Shape 18"/>
          <p:cNvSpPr/>
          <p:nvPr/>
        </p:nvSpPr>
        <p:spPr>
          <a:xfrm>
            <a:off x="6089904" y="1371600"/>
            <a:ext cx="1225296" cy="731520"/>
          </a:xfrm>
          <a:prstGeom prst="roundRect">
            <a:avLst>
              <a:gd name="adj" fmla="val 6250"/>
            </a:avLst>
          </a:prstGeom>
          <a:solidFill>
            <a:srgbClr val="F8F9FA"/>
          </a:solidFill>
          <a:ln w="12700">
            <a:solidFill>
              <a:srgbClr val="0D6EFD"/>
            </a:solidFill>
            <a:prstDash val="solid"/>
          </a:ln>
        </p:spPr>
      </p:sp>
      <p:sp>
        <p:nvSpPr>
          <p:cNvPr id="21" name="Text 19"/>
          <p:cNvSpPr/>
          <p:nvPr/>
        </p:nvSpPr>
        <p:spPr>
          <a:xfrm>
            <a:off x="6199632" y="2103120"/>
            <a:ext cx="1005840" cy="585216"/>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PGE Revenue</a:t>
            </a:r>
            <a:endParaRPr lang="en-US" sz="1100" dirty="0"/>
          </a:p>
        </p:txBody>
      </p:sp>
      <p:graphicFrame>
        <p:nvGraphicFramePr>
          <p:cNvPr id="22" name="Chart 0" descr=""/>
          <p:cNvGraphicFramePr/>
          <p:nvPr/>
        </p:nvGraphicFramePr>
        <p:xfrm>
          <a:off x="8552383" y="1444752"/>
          <a:ext cx="2399386" cy="1499616"/>
        </p:xfrm>
        <a:graphic xmlns:a="http://schemas.openxmlformats.org/drawingml/2006/main">
          <a:graphicData uri="http://schemas.openxmlformats.org/drawingml/2006/chart">
            <c:chart xmlns:c="http://schemas.openxmlformats.org/drawingml/2006/chart" r:id="rId1"/>
          </a:graphicData>
        </a:graphic>
      </p:graphicFrame>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1828800" y="3566160"/>
          <a:ext cx="4114800" cy="2496312"/>
        </p:xfrm>
        <a:graphic>
          <a:graphicData uri="http://schemas.openxmlformats.org/drawingml/2006/table">
            <a:tbl>
              <a:tblPr/>
              <a:tblGrid>
                <a:gridCol w="1371600"/>
                <a:gridCol w="1463040"/>
                <a:gridCol w="1280160"/>
              </a:tblGrid>
              <a:tr h="411480">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Working Area</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Contract Type</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Expiry Year</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Kamojang</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PJBU</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2040</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Kamojang U4</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PJBL</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2038</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Kamojang U5</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PJBL</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2045</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Lahendong</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PJBU</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2031-2041</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Ulubelu</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PJBU</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2042</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Ulubelu U3-4</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PJBL</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2047</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bl>
          </a:graphicData>
        </a:graphic>
      </p:graphicFrame>
      <p:sp>
        <p:nvSpPr>
          <p:cNvPr id="24" name="Shape 20"/>
          <p:cNvSpPr/>
          <p:nvPr/>
        </p:nvSpPr>
        <p:spPr>
          <a:xfrm>
            <a:off x="7772400" y="3474720"/>
            <a:ext cx="3959352" cy="594360"/>
          </a:xfrm>
          <a:prstGeom prst="roundRect">
            <a:avLst>
              <a:gd name="adj" fmla="val 7692"/>
            </a:avLst>
          </a:prstGeom>
          <a:solidFill>
            <a:srgbClr val="F8F9FA"/>
          </a:solidFill>
          <a:ln w="12700">
            <a:solidFill>
              <a:srgbClr val="0D6EFD"/>
            </a:solidFill>
            <a:prstDash val="solid"/>
          </a:ln>
        </p:spPr>
      </p:sp>
      <p:sp>
        <p:nvSpPr>
          <p:cNvPr id="25" name="Text 21"/>
          <p:cNvSpPr/>
          <p:nvPr/>
        </p:nvSpPr>
        <p:spPr>
          <a:xfrm>
            <a:off x="7882128" y="3547872"/>
            <a:ext cx="3739896" cy="448056"/>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Blended Tariff:
</a:t>
            </a:r>
            <a:pPr indent="0" marL="0">
              <a:buNone/>
            </a:pPr>
            <a:r>
              <a:rPr lang="en-US" sz="1200" b="1" dirty="0">
                <a:solidFill>
                  <a:srgbClr val="212529"/>
                </a:solidFill>
                <a:latin typeface="Garamond" pitchFamily="34" charset="0"/>
                <a:ea typeface="Garamond" pitchFamily="34" charset="-122"/>
                <a:cs typeface="Garamond" pitchFamily="34" charset="-120"/>
              </a:rPr>
              <a:t>~USD83/MWh (H1 2022)</a:t>
            </a:r>
            <a:endParaRPr lang="en-US" sz="1200" dirty="0"/>
          </a:p>
        </p:txBody>
      </p:sp>
      <p:sp>
        <p:nvSpPr>
          <p:cNvPr id="26" name="Shape 22"/>
          <p:cNvSpPr/>
          <p:nvPr/>
        </p:nvSpPr>
        <p:spPr>
          <a:xfrm>
            <a:off x="7772400" y="4206240"/>
            <a:ext cx="3959352" cy="594360"/>
          </a:xfrm>
          <a:prstGeom prst="roundRect">
            <a:avLst>
              <a:gd name="adj" fmla="val 7692"/>
            </a:avLst>
          </a:prstGeom>
          <a:solidFill>
            <a:srgbClr val="F8F9FA"/>
          </a:solidFill>
          <a:ln w="12700">
            <a:solidFill>
              <a:srgbClr val="0D6EFD"/>
            </a:solidFill>
            <a:prstDash val="solid"/>
          </a:ln>
        </p:spPr>
      </p:sp>
      <p:sp>
        <p:nvSpPr>
          <p:cNvPr id="27" name="Text 23"/>
          <p:cNvSpPr/>
          <p:nvPr/>
        </p:nvSpPr>
        <p:spPr>
          <a:xfrm>
            <a:off x="7882128" y="4279392"/>
            <a:ext cx="3739896" cy="448056"/>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Steam base price:
</a:t>
            </a:r>
            <a:pPr indent="0" marL="0">
              <a:buNone/>
            </a:pPr>
            <a:r>
              <a:rPr lang="en-US" sz="1200" b="1" dirty="0">
                <a:solidFill>
                  <a:srgbClr val="212529"/>
                </a:solidFill>
                <a:latin typeface="Garamond" pitchFamily="34" charset="0"/>
                <a:ea typeface="Garamond" pitchFamily="34" charset="-122"/>
                <a:cs typeface="Garamond" pitchFamily="34" charset="-120"/>
              </a:rPr>
              <a:t>USD0.042-0.069/kWh</a:t>
            </a:r>
            <a:endParaRPr lang="en-US" sz="1200" dirty="0"/>
          </a:p>
        </p:txBody>
      </p:sp>
      <p:sp>
        <p:nvSpPr>
          <p:cNvPr id="28" name="Shape 24"/>
          <p:cNvSpPr/>
          <p:nvPr/>
        </p:nvSpPr>
        <p:spPr>
          <a:xfrm>
            <a:off x="7772400" y="4937760"/>
            <a:ext cx="3959352" cy="594360"/>
          </a:xfrm>
          <a:prstGeom prst="roundRect">
            <a:avLst>
              <a:gd name="adj" fmla="val 7692"/>
            </a:avLst>
          </a:prstGeom>
          <a:solidFill>
            <a:srgbClr val="F8F9FA"/>
          </a:solidFill>
          <a:ln w="12700">
            <a:solidFill>
              <a:srgbClr val="0D6EFD"/>
            </a:solidFill>
            <a:prstDash val="solid"/>
          </a:ln>
        </p:spPr>
      </p:sp>
      <p:sp>
        <p:nvSpPr>
          <p:cNvPr id="29" name="Text 25"/>
          <p:cNvSpPr/>
          <p:nvPr/>
        </p:nvSpPr>
        <p:spPr>
          <a:xfrm>
            <a:off x="7882128" y="5010912"/>
            <a:ext cx="3739896" cy="448056"/>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Electricity base tariff:
</a:t>
            </a:r>
            <a:pPr indent="0" marL="0">
              <a:buNone/>
            </a:pPr>
            <a:r>
              <a:rPr lang="en-US" sz="1200" b="1" dirty="0">
                <a:solidFill>
                  <a:srgbClr val="212529"/>
                </a:solidFill>
                <a:latin typeface="Garamond" pitchFamily="34" charset="0"/>
                <a:ea typeface="Garamond" pitchFamily="34" charset="-122"/>
                <a:cs typeface="Garamond" pitchFamily="34" charset="-120"/>
              </a:rPr>
              <a:t>USD0.075-0.114/kWh</a:t>
            </a:r>
            <a:endParaRPr lang="en-US" sz="1200" dirty="0"/>
          </a:p>
        </p:txBody>
      </p:sp>
      <p:sp>
        <p:nvSpPr>
          <p:cNvPr id="30" name="Shape 26"/>
          <p:cNvSpPr/>
          <p:nvPr/>
        </p:nvSpPr>
        <p:spPr>
          <a:xfrm>
            <a:off x="7772400" y="5669280"/>
            <a:ext cx="3959352" cy="594360"/>
          </a:xfrm>
          <a:prstGeom prst="roundRect">
            <a:avLst>
              <a:gd name="adj" fmla="val 7692"/>
            </a:avLst>
          </a:prstGeom>
          <a:solidFill>
            <a:srgbClr val="F8F9FA"/>
          </a:solidFill>
          <a:ln w="12700">
            <a:solidFill>
              <a:srgbClr val="0D6EFD"/>
            </a:solidFill>
            <a:prstDash val="solid"/>
          </a:ln>
        </p:spPr>
      </p:sp>
      <p:sp>
        <p:nvSpPr>
          <p:cNvPr id="31" name="Text 27"/>
          <p:cNvSpPr/>
          <p:nvPr/>
        </p:nvSpPr>
        <p:spPr>
          <a:xfrm>
            <a:off x="7882128" y="5742432"/>
            <a:ext cx="3739896" cy="448056"/>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TOP threshold:
</a:t>
            </a:r>
            <a:pPr indent="0" marL="0">
              <a:buNone/>
            </a:pPr>
            <a:r>
              <a:rPr lang="en-US" sz="1200" b="1" dirty="0">
                <a:solidFill>
                  <a:srgbClr val="212529"/>
                </a:solidFill>
                <a:latin typeface="Garamond" pitchFamily="34" charset="0"/>
                <a:ea typeface="Garamond" pitchFamily="34" charset="-122"/>
                <a:cs typeface="Garamond" pitchFamily="34" charset="-120"/>
              </a:rPr>
              <a:t>72-90% of contracted capacity</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768096"/>
          </a:xfrm>
          <a:prstGeom prst="rect">
            <a:avLst/>
          </a:prstGeom>
          <a:ln/>
        </p:spPr>
        <p:txBody>
          <a:bodyPr wrap="square" rtlCol="0" anchor="ctr"/>
          <a:lstStyle/>
          <a:p>
            <a:pPr algn="l" indent="0" marL="0">
              <a:buNone/>
            </a:pPr>
            <a:r>
              <a:rPr lang="en-US" sz="2600" b="1" spc="150" kern="0" dirty="0">
                <a:solidFill>
                  <a:srgbClr val="212529"/>
                </a:solidFill>
                <a:latin typeface="Garamond" pitchFamily="34" charset="0"/>
                <a:ea typeface="Garamond" pitchFamily="34" charset="-122"/>
                <a:cs typeface="Garamond" pitchFamily="34" charset="-120"/>
              </a:rPr>
              <a:t>Kamojang and Ulubelu Generate 68% of Segment Revenue from 1,877 MW Across 13 Concessions</a:t>
            </a:r>
            <a:endParaRPr lang="en-US" sz="26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1293876" y="1188720"/>
          <a:ext cx="9601200" cy="2843784"/>
        </p:xfrm>
        <a:graphic>
          <a:graphicData uri="http://schemas.openxmlformats.org/drawingml/2006/table">
            <a:tbl>
              <a:tblPr/>
              <a:tblGrid>
                <a:gridCol w="2468880"/>
                <a:gridCol w="1554480"/>
                <a:gridCol w="1371600"/>
                <a:gridCol w="1371600"/>
                <a:gridCol w="1371600"/>
                <a:gridCol w="1463040"/>
              </a:tblGrid>
              <a:tr h="411480">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Own-Operated Asset</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Location</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Installed MW</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PPA Expiry</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Gross Margin</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Revenue Share</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Kamojang</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West Java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235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2040-2045</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76.0%</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37.8%</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Lahendong</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North Sulawesi</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120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2031-2047</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58.3%</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21.4%</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Ulubelu</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Lampung</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220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2042-2047</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51.4%</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30.1%</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Lumut Balai</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South Sumatra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55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2041+</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14.4%</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8.9%</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Karaha [NEGATIVE MARGIN]</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West Java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30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2048</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-146.0%</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1.7%</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Sibayak</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North Sumatra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12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2036</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N/A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N/A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SUBTOTAL OWN-OPERATED</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672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100" dirty="0">
                          <a:solidFill>
                            <a:srgbClr val="212529"/>
                          </a:solidFill>
                          <a:latin typeface="Times New Roman" pitchFamily="34" charset="0"/>
                          <a:ea typeface="Times New Roman" pitchFamily="34" charset="-122"/>
                          <a:cs typeface="Times New Roman" pitchFamily="34" charset="-120"/>
                        </a:rPr>
                        <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graphicFrame>
        <p:nvGraphicFramePr>
          <p:cNvPr id="9" name="Table 1"/>
          <p:cNvGraphicFramePr>
            <a:graphicFrameLocks noGrp="1"/>
          </p:cNvGraphicFramePr>
          <p:nvPr>
            <p:extLst>
              <p:ext uri="{D42A27DB-BD31-4B8C-83A1-F6EECF244321}">
                <p14:modId xmlns:p14="http://schemas.microsoft.com/office/powerpoint/2010/main" val="1579011935"/>
              </p:ext>
            </p:extLst>
          </p:nvPr>
        </p:nvGraphicFramePr>
        <p:xfrm>
          <a:off x="1248156" y="3383280"/>
          <a:ext cx="9692640" cy="2843784"/>
        </p:xfrm>
        <a:graphic>
          <a:graphicData uri="http://schemas.openxmlformats.org/drawingml/2006/table">
            <a:tbl>
              <a:tblPr/>
              <a:tblGrid>
                <a:gridCol w="2377440"/>
                <a:gridCol w="1280160"/>
                <a:gridCol w="1371600"/>
                <a:gridCol w="2194560"/>
                <a:gridCol w="2468880"/>
              </a:tblGrid>
              <a:tr h="411480">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KOB &amp; Development Asset</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Category</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Installed MW</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Partner / Status</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Expiry Notes</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Darajat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KOB</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271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Star Energy</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2042</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Salak</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KOB</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377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Star Energy</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2040</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Wayang Windu</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KOB</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227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Star Energy</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2039 [NEAREST EXPIRY]</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Sarulla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KOB</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330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Sarulla Ops</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 2048</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Bedugul</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KOB</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0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Bali Energy (Blocked)</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N/A</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SUBTOTAL KOB</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1,205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Hululais</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Development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110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Under Construction</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5" name="Text 1"/>
          <p:cNvSpPr/>
          <p:nvPr/>
        </p:nvSpPr>
        <p:spPr>
          <a:xfrm>
            <a:off x="457200" y="6035040"/>
            <a:ext cx="11274552" cy="36576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Note: Suoh Sekincau working area data not found in prospectus. Sibayak is essentially discontinued. Karaha effectively subsidized by the rest of the portfolio.</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768096"/>
          </a:xfrm>
          <a:prstGeom prst="rect">
            <a:avLst/>
          </a:prstGeom>
          <a:ln/>
        </p:spPr>
        <p:txBody>
          <a:bodyPr wrap="square" rtlCol="0" anchor="ctr"/>
          <a:lstStyle/>
          <a:p>
            <a:pPr algn="l" indent="0" marL="0">
              <a:buNone/>
            </a:pPr>
            <a:r>
              <a:rPr lang="en-US" sz="2600" b="1" spc="150" kern="0" dirty="0">
                <a:solidFill>
                  <a:srgbClr val="212529"/>
                </a:solidFill>
                <a:latin typeface="Garamond" pitchFamily="34" charset="0"/>
                <a:ea typeface="Garamond" pitchFamily="34" charset="-122"/>
                <a:cs typeface="Garamond" pitchFamily="34" charset="-120"/>
              </a:rPr>
              <a:t>165 MW Under Construction Targets 2025-2026 COD, with 600 MW Total Expansion Planned by 2027</a:t>
            </a:r>
            <a:endParaRPr lang="en-US" sz="2600" dirty="0"/>
          </a:p>
        </p:txBody>
      </p:sp>
      <p:sp>
        <p:nvSpPr>
          <p:cNvPr id="3" name="Text 1"/>
          <p:cNvSpPr/>
          <p:nvPr/>
        </p:nvSpPr>
        <p:spPr>
          <a:xfrm>
            <a:off x="457200" y="1188720"/>
            <a:ext cx="5486400" cy="27432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Capacity Build-Up Trajectory (MW)</a:t>
            </a:r>
            <a:endParaRPr lang="en-US" sz="1400" dirty="0"/>
          </a:p>
        </p:txBody>
      </p:sp>
      <p:graphicFrame>
        <p:nvGraphicFramePr>
          <p:cNvPr id="4" name="Chart 0" descr=""/>
          <p:cNvGraphicFramePr/>
          <p:nvPr/>
        </p:nvGraphicFramePr>
        <p:xfrm>
          <a:off x="530352" y="1673352"/>
          <a:ext cx="5340096" cy="4517136"/>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6217920" y="1188720"/>
            <a:ext cx="5486400" cy="27432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Project Stages &amp; Pipeline Details</a:t>
            </a:r>
            <a:endParaRPr lang="en-US" sz="14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6492240" y="1645920"/>
          <a:ext cx="4937760" cy="2496312"/>
        </p:xfrm>
        <a:graphic>
          <a:graphicData uri="http://schemas.openxmlformats.org/drawingml/2006/table">
            <a:tbl>
              <a:tblPr/>
              <a:tblGrid>
                <a:gridCol w="1543050"/>
                <a:gridCol w="1543050"/>
                <a:gridCol w="1851660"/>
              </a:tblGrid>
              <a:tr h="411480">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Project</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Current Stage</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COD Target / Status</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Lumut Balai U2</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Construction</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2024 (85% complete)</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Hululais U1-2</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Construction</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2025 (88% complete)</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Bukit Daun</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Feasibility Study</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2026-2027</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Sungai Penuh</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Exploration</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2025 (Impaired $112M)</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Tompaso</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Study Phase</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65-112 MW potential</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Ulubelu Expansion</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Binary / CC</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l" indent="0" marL="0">
                        <a:buNone/>
                      </a:pPr>
                      <a:r>
                        <a:rPr lang="en-US" sz="1100" dirty="0">
                          <a:solidFill>
                            <a:srgbClr val="212529"/>
                          </a:solidFill>
                          <a:latin typeface="Times New Roman" pitchFamily="34" charset="0"/>
                          <a:ea typeface="Times New Roman" pitchFamily="34" charset="-122"/>
                          <a:cs typeface="Times New Roman" pitchFamily="34" charset="-120"/>
                        </a:rPr>
                        <a:t>2024-2026 (+40 MW)</a:t>
                      </a:r>
                      <a:endParaRPr lang="en-US" sz="11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bl>
          </a:graphicData>
        </a:graphic>
      </p:graphicFrame>
      <p:sp>
        <p:nvSpPr>
          <p:cNvPr id="7" name="Shape 3"/>
          <p:cNvSpPr/>
          <p:nvPr/>
        </p:nvSpPr>
        <p:spPr>
          <a:xfrm>
            <a:off x="6217920" y="4425696"/>
            <a:ext cx="2651760" cy="914400"/>
          </a:xfrm>
          <a:prstGeom prst="roundRect">
            <a:avLst>
              <a:gd name="adj" fmla="val 5000"/>
            </a:avLst>
          </a:prstGeom>
          <a:solidFill>
            <a:srgbClr val="F8F9FA"/>
          </a:solidFill>
          <a:ln w="12700">
            <a:solidFill>
              <a:srgbClr val="0D6EFD"/>
            </a:solidFill>
            <a:prstDash val="solid"/>
          </a:ln>
        </p:spPr>
      </p:sp>
      <p:sp>
        <p:nvSpPr>
          <p:cNvPr id="8" name="Text 4"/>
          <p:cNvSpPr/>
          <p:nvPr/>
        </p:nvSpPr>
        <p:spPr>
          <a:xfrm>
            <a:off x="6327648" y="4343400"/>
            <a:ext cx="2432304" cy="640080"/>
          </a:xfrm>
          <a:prstGeom prst="rect">
            <a:avLst/>
          </a:prstGeom>
          <a:ln/>
        </p:spPr>
        <p:txBody>
          <a:bodyPr wrap="square" rtlCol="0" anchor="t"/>
          <a:lstStyle/>
          <a:p>
            <a:pPr indent="0" marL="0">
              <a:buNone/>
            </a:pPr>
            <a:r>
              <a:rPr lang="en-US" sz="1100" dirty="0">
                <a:solidFill>
                  <a:srgbClr val="212529"/>
                </a:solidFill>
                <a:latin typeface="Times New Roman" pitchFamily="34" charset="0"/>
                <a:ea typeface="Times New Roman" pitchFamily="34" charset="-122"/>
                <a:cs typeface="Times New Roman" pitchFamily="34" charset="-120"/>
              </a:rPr>
              <a:t>Implied capacity CAGR </a:t>
            </a:r>
            <a:pPr indent="0" marL="0">
              <a:buNone/>
            </a:pPr>
            <a:r>
              <a:rPr lang="en-US" sz="1100" b="1" dirty="0">
                <a:solidFill>
                  <a:srgbClr val="212529"/>
                </a:solidFill>
                <a:latin typeface="Garamond" pitchFamily="34" charset="0"/>
                <a:ea typeface="Garamond" pitchFamily="34" charset="-122"/>
                <a:cs typeface="Garamond" pitchFamily="34" charset="-120"/>
              </a:rPr>
              <a:t>13.6%</a:t>
            </a:r>
            <a:pPr indent="0" marL="0">
              <a:buNone/>
            </a:pPr>
            <a:r>
              <a:rPr lang="en-US" sz="1100" dirty="0">
                <a:solidFill>
                  <a:srgbClr val="212529"/>
                </a:solidFill>
                <a:latin typeface="Times New Roman" pitchFamily="34" charset="0"/>
                <a:ea typeface="Times New Roman" pitchFamily="34" charset="-122"/>
                <a:cs typeface="Times New Roman" pitchFamily="34" charset="-120"/>
              </a:rPr>
              <a:t> (2022-2027)</a:t>
            </a:r>
            <a:endParaRPr lang="en-US" sz="1100" dirty="0"/>
          </a:p>
        </p:txBody>
      </p:sp>
      <p:sp>
        <p:nvSpPr>
          <p:cNvPr id="9" name="Shape 5"/>
          <p:cNvSpPr/>
          <p:nvPr/>
        </p:nvSpPr>
        <p:spPr>
          <a:xfrm>
            <a:off x="9052560" y="4425696"/>
            <a:ext cx="2651760" cy="914400"/>
          </a:xfrm>
          <a:prstGeom prst="roundRect">
            <a:avLst>
              <a:gd name="adj" fmla="val 5000"/>
            </a:avLst>
          </a:prstGeom>
          <a:solidFill>
            <a:srgbClr val="F8F9FA"/>
          </a:solidFill>
          <a:ln w="12700">
            <a:solidFill>
              <a:srgbClr val="0D6EFD"/>
            </a:solidFill>
            <a:prstDash val="solid"/>
          </a:ln>
        </p:spPr>
      </p:sp>
      <p:sp>
        <p:nvSpPr>
          <p:cNvPr id="10" name="Text 6"/>
          <p:cNvSpPr/>
          <p:nvPr/>
        </p:nvSpPr>
        <p:spPr>
          <a:xfrm>
            <a:off x="9162288" y="4343400"/>
            <a:ext cx="2432304" cy="640080"/>
          </a:xfrm>
          <a:prstGeom prst="rect">
            <a:avLst/>
          </a:prstGeom>
          <a:ln/>
        </p:spPr>
        <p:txBody>
          <a:bodyPr wrap="square" rtlCol="0" anchor="t"/>
          <a:lstStyle/>
          <a:p>
            <a:pPr indent="0" marL="0">
              <a:buNone/>
            </a:pPr>
            <a:r>
              <a:rPr lang="en-US" sz="1100" dirty="0">
                <a:solidFill>
                  <a:srgbClr val="212529"/>
                </a:solidFill>
                <a:latin typeface="Times New Roman" pitchFamily="34" charset="0"/>
                <a:ea typeface="Times New Roman" pitchFamily="34" charset="-122"/>
                <a:cs typeface="Times New Roman" pitchFamily="34" charset="-120"/>
              </a:rPr>
              <a:t>Projected capex </a:t>
            </a:r>
            <a:pPr indent="0" marL="0">
              <a:buNone/>
            </a:pPr>
            <a:r>
              <a:rPr lang="en-US" sz="1100" b="1" dirty="0">
                <a:solidFill>
                  <a:srgbClr val="212529"/>
                </a:solidFill>
                <a:latin typeface="Garamond" pitchFamily="34" charset="0"/>
                <a:ea typeface="Garamond" pitchFamily="34" charset="-122"/>
                <a:cs typeface="Garamond" pitchFamily="34" charset="-120"/>
              </a:rPr>
              <a:t>USD 250M</a:t>
            </a:r>
            <a:pPr indent="0" marL="0">
              <a:buNone/>
            </a:pPr>
            <a:r>
              <a:rPr lang="en-US" sz="1100" dirty="0">
                <a:solidFill>
                  <a:srgbClr val="212529"/>
                </a:solidFill>
                <a:latin typeface="Times New Roman" pitchFamily="34" charset="0"/>
                <a:ea typeface="Times New Roman" pitchFamily="34" charset="-122"/>
                <a:cs typeface="Times New Roman" pitchFamily="34" charset="-120"/>
              </a:rPr>
              <a:t> (2023) and USD 350M (2024)</a:t>
            </a:r>
            <a:endParaRPr lang="en-US" sz="1100" dirty="0"/>
          </a:p>
        </p:txBody>
      </p:sp>
      <p:sp>
        <p:nvSpPr>
          <p:cNvPr id="11" name="Shape 7"/>
          <p:cNvSpPr/>
          <p:nvPr/>
        </p:nvSpPr>
        <p:spPr>
          <a:xfrm>
            <a:off x="6217920" y="5522976"/>
            <a:ext cx="2651760" cy="914400"/>
          </a:xfrm>
          <a:prstGeom prst="roundRect">
            <a:avLst>
              <a:gd name="adj" fmla="val 5000"/>
            </a:avLst>
          </a:prstGeom>
          <a:solidFill>
            <a:srgbClr val="F8F9FA"/>
          </a:solidFill>
          <a:ln w="12700">
            <a:solidFill>
              <a:srgbClr val="0D6EFD"/>
            </a:solidFill>
            <a:prstDash val="solid"/>
          </a:ln>
        </p:spPr>
      </p:sp>
      <p:sp>
        <p:nvSpPr>
          <p:cNvPr id="12" name="Text 8"/>
          <p:cNvSpPr/>
          <p:nvPr/>
        </p:nvSpPr>
        <p:spPr>
          <a:xfrm>
            <a:off x="6327648" y="5440680"/>
            <a:ext cx="2432304" cy="64008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~85% of IPO proceeds</a:t>
            </a:r>
            <a:pPr indent="0" marL="0">
              <a:buNone/>
            </a:pPr>
            <a:r>
              <a:rPr lang="en-US" sz="1100" dirty="0">
                <a:solidFill>
                  <a:srgbClr val="212529"/>
                </a:solidFill>
                <a:latin typeface="Times New Roman" pitchFamily="34" charset="0"/>
                <a:ea typeface="Times New Roman" pitchFamily="34" charset="-122"/>
                <a:cs typeface="Times New Roman" pitchFamily="34" charset="-120"/>
              </a:rPr>
              <a:t> allocated to active development projects</a:t>
            </a:r>
            <a:endParaRPr lang="en-US" sz="1100" dirty="0"/>
          </a:p>
        </p:txBody>
      </p:sp>
      <p:sp>
        <p:nvSpPr>
          <p:cNvPr id="13" name="Shape 9"/>
          <p:cNvSpPr/>
          <p:nvPr/>
        </p:nvSpPr>
        <p:spPr>
          <a:xfrm>
            <a:off x="9052560" y="5522976"/>
            <a:ext cx="2651760" cy="914400"/>
          </a:xfrm>
          <a:prstGeom prst="roundRect">
            <a:avLst>
              <a:gd name="adj" fmla="val 5000"/>
            </a:avLst>
          </a:prstGeom>
          <a:solidFill>
            <a:srgbClr val="F8F9FA"/>
          </a:solidFill>
          <a:ln w="12700">
            <a:solidFill>
              <a:srgbClr val="0D6EFD"/>
            </a:solidFill>
            <a:prstDash val="solid"/>
          </a:ln>
        </p:spPr>
      </p:sp>
      <p:sp>
        <p:nvSpPr>
          <p:cNvPr id="14" name="Text 10"/>
          <p:cNvSpPr/>
          <p:nvPr/>
        </p:nvSpPr>
        <p:spPr>
          <a:xfrm>
            <a:off x="9162288" y="5440680"/>
            <a:ext cx="2432304" cy="640080"/>
          </a:xfrm>
          <a:prstGeom prst="rect">
            <a:avLst/>
          </a:prstGeom>
          <a:ln/>
        </p:spPr>
        <p:txBody>
          <a:bodyPr wrap="square" rtlCol="0" anchor="t"/>
          <a:lstStyle/>
          <a:p>
            <a:pPr indent="0" marL="0">
              <a:buNone/>
            </a:pPr>
            <a:r>
              <a:rPr lang="en-US" sz="1100" dirty="0">
                <a:solidFill>
                  <a:srgbClr val="212529"/>
                </a:solidFill>
                <a:latin typeface="Times New Roman" pitchFamily="34" charset="0"/>
                <a:ea typeface="Times New Roman" pitchFamily="34" charset="-122"/>
                <a:cs typeface="Times New Roman" pitchFamily="34" charset="-120"/>
              </a:rPr>
              <a:t>Aligned with RUPTL target of </a:t>
            </a:r>
            <a:pPr indent="0" marL="0">
              <a:buNone/>
            </a:pPr>
            <a:r>
              <a:rPr lang="en-US" sz="1100" b="1" dirty="0">
                <a:solidFill>
                  <a:srgbClr val="212529"/>
                </a:solidFill>
                <a:latin typeface="Garamond" pitchFamily="34" charset="0"/>
                <a:ea typeface="Garamond" pitchFamily="34" charset="-122"/>
                <a:cs typeface="Garamond" pitchFamily="34" charset="-120"/>
              </a:rPr>
              <a:t>6.2 GW</a:t>
            </a:r>
            <a:pPr indent="0" marL="0">
              <a:buNone/>
            </a:pPr>
            <a:r>
              <a:rPr lang="en-US" sz="1100" dirty="0">
                <a:solidFill>
                  <a:srgbClr val="212529"/>
                </a:solidFill>
                <a:latin typeface="Times New Roman" pitchFamily="34" charset="0"/>
                <a:ea typeface="Times New Roman" pitchFamily="34" charset="-122"/>
                <a:cs typeface="Times New Roman" pitchFamily="34" charset="-120"/>
              </a:rPr>
              <a:t> geothermal by 2030</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822960"/>
          </a:xfrm>
          <a:prstGeom prst="rect">
            <a:avLst/>
          </a:prstGeom>
          <a:ln/>
        </p:spPr>
        <p:txBody>
          <a:bodyPr wrap="square" rtlCol="0" anchor="ctr"/>
          <a:lstStyle/>
          <a:p>
            <a:pPr algn="l" indent="0" marL="0">
              <a:buNone/>
            </a:pPr>
            <a:r>
              <a:rPr lang="en-US" sz="2800" b="1" spc="150" kern="0" dirty="0">
                <a:solidFill>
                  <a:srgbClr val="212529"/>
                </a:solidFill>
                <a:latin typeface="Garamond" pitchFamily="34" charset="0"/>
                <a:ea typeface="Garamond" pitchFamily="34" charset="-122"/>
                <a:cs typeface="Garamond" pitchFamily="34" charset="-120"/>
              </a:rPr>
              <a:t>Tariff Escalation Drove 4% Revenue Growth in FY2021 While EBITDA Margins Held Above 78%</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65760"/>
            <a:ext cx="11274552" cy="731520"/>
          </a:xfrm>
          <a:prstGeom prst="rect">
            <a:avLst/>
          </a:prstGeom>
          <a:ln/>
        </p:spPr>
        <p:txBody>
          <a:bodyPr wrap="square" rtlCol="0" anchor="ctr"/>
          <a:lstStyle/>
          <a:p>
            <a:pPr algn="l" indent="0" marL="0">
              <a:buNone/>
            </a:pPr>
            <a:r>
              <a:rPr lang="en-US" sz="2400" b="1" spc="150" kern="0" dirty="0">
                <a:solidFill>
                  <a:srgbClr val="212529"/>
                </a:solidFill>
                <a:latin typeface="Garamond" pitchFamily="34" charset="0"/>
                <a:ea typeface="Garamond" pitchFamily="34" charset="-122"/>
                <a:cs typeface="Garamond" pitchFamily="34" charset="-120"/>
              </a:rPr>
              <a:t>Near-Zero Fuel Costs and 66% Depreciation Share of COGS Create Powerful Natural Operating Leverage</a:t>
            </a:r>
            <a:endParaRPr lang="en-US" sz="2400" dirty="0"/>
          </a:p>
        </p:txBody>
      </p:sp>
      <p:sp>
        <p:nvSpPr>
          <p:cNvPr id="3" name="Text 1"/>
          <p:cNvSpPr/>
          <p:nvPr/>
        </p:nvSpPr>
        <p:spPr>
          <a:xfrm>
            <a:off x="457200" y="1463040"/>
            <a:ext cx="3840480" cy="36576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H1 2022 Cost Structure &amp; EBITDA (USD M)</a:t>
            </a:r>
            <a:endParaRPr lang="en-US" sz="1200" dirty="0"/>
          </a:p>
        </p:txBody>
      </p:sp>
      <p:graphicFrame>
        <p:nvGraphicFramePr>
          <p:cNvPr id="4" name="Chart 0" descr=""/>
          <p:cNvGraphicFramePr/>
          <p:nvPr/>
        </p:nvGraphicFramePr>
        <p:xfrm>
          <a:off x="530352" y="2023110"/>
          <a:ext cx="3694176" cy="390906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754880" y="1463040"/>
            <a:ext cx="3017520" cy="36576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H1 2022 COGS Composition</a:t>
            </a:r>
            <a:endParaRPr lang="en-US" sz="1200" dirty="0"/>
          </a:p>
        </p:txBody>
      </p:sp>
      <p:graphicFrame>
        <p:nvGraphicFramePr>
          <p:cNvPr id="6" name="Chart 1" descr=""/>
          <p:cNvGraphicFramePr/>
          <p:nvPr/>
        </p:nvGraphicFramePr>
        <p:xfrm>
          <a:off x="4828032" y="1997964"/>
          <a:ext cx="2871216" cy="2953512"/>
        </p:xfrm>
        <a:graphic xmlns:a="http://schemas.openxmlformats.org/drawingml/2006/main">
          <a:graphicData uri="http://schemas.openxmlformats.org/drawingml/2006/chart">
            <c:chart xmlns:c="http://schemas.openxmlformats.org/drawingml/2006/chart" r:id="rId2"/>
          </a:graphicData>
        </a:graphic>
      </p:graphicFrame>
      <p:sp>
        <p:nvSpPr>
          <p:cNvPr id="7" name="Text 3"/>
          <p:cNvSpPr/>
          <p:nvPr/>
        </p:nvSpPr>
        <p:spPr>
          <a:xfrm>
            <a:off x="8229600" y="1463040"/>
            <a:ext cx="3474720" cy="36576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Unit Cost &amp; Revenue Trends (USD/MWh)</a:t>
            </a:r>
            <a:endParaRPr lang="en-US" sz="1200" dirty="0"/>
          </a:p>
        </p:txBody>
      </p:sp>
      <p:graphicFrame>
        <p:nvGraphicFramePr>
          <p:cNvPr id="8" name="Chart 2" descr=""/>
          <p:cNvGraphicFramePr/>
          <p:nvPr/>
        </p:nvGraphicFramePr>
        <p:xfrm>
          <a:off x="8302752" y="1997964"/>
          <a:ext cx="3328416" cy="2953512"/>
        </p:xfrm>
        <a:graphic xmlns:a="http://schemas.openxmlformats.org/drawingml/2006/main">
          <a:graphicData uri="http://schemas.openxmlformats.org/drawingml/2006/chart">
            <c:chart xmlns:c="http://schemas.openxmlformats.org/drawingml/2006/chart" r:id="rId3"/>
          </a:graphicData>
        </a:graphic>
      </p:graphicFrame>
      <p:sp>
        <p:nvSpPr>
          <p:cNvPr id="9" name="Shape 4"/>
          <p:cNvSpPr/>
          <p:nvPr/>
        </p:nvSpPr>
        <p:spPr>
          <a:xfrm>
            <a:off x="4754880" y="5303520"/>
            <a:ext cx="6949440" cy="822960"/>
          </a:xfrm>
          <a:prstGeom prst="roundRect">
            <a:avLst>
              <a:gd name="adj" fmla="val 5556"/>
            </a:avLst>
          </a:prstGeom>
          <a:solidFill>
            <a:srgbClr val="0D6EFD"/>
          </a:solidFill>
          <a:ln/>
        </p:spPr>
      </p:sp>
      <p:sp>
        <p:nvSpPr>
          <p:cNvPr id="10" name="Text 5"/>
          <p:cNvSpPr/>
          <p:nvPr/>
        </p:nvSpPr>
        <p:spPr>
          <a:xfrm>
            <a:off x="4864608" y="5394960"/>
            <a:ext cx="6729984" cy="640080"/>
          </a:xfrm>
          <a:prstGeom prst="rect">
            <a:avLst/>
          </a:prstGeom>
          <a:ln/>
        </p:spPr>
        <p:txBody>
          <a:bodyPr wrap="square" rtlCol="0" anchor="t"/>
          <a:lstStyle/>
          <a:p>
            <a:pPr marL="342900" indent="-342900">
              <a:buSzPct val="100000"/>
              <a:buChar char="•"/>
            </a:pPr>
            <a:r>
              <a:rPr lang="en-US" sz="1200" b="1" dirty="0">
                <a:solidFill>
                  <a:srgbClr val="FFFFFF"/>
                </a:solidFill>
                <a:latin typeface="Garamond" pitchFamily="34" charset="0"/>
                <a:ea typeface="Garamond" pitchFamily="34" charset="-122"/>
                <a:cs typeface="Garamond" pitchFamily="34" charset="-120"/>
              </a:rPr>
              <a:t>Fuel cost: USD0 — geothermal has no feedstock.</a:t>
            </a:r>
            <a:endParaRPr lang="en-US" sz="1200" dirty="0"/>
          </a:p>
          <a:p>
            <a:pPr marL="342900" indent="-342900">
              <a:buSzPct val="100000"/>
              <a:buChar char="•"/>
            </a:pPr>
            <a:r>
              <a:rPr lang="en-US" sz="1200" dirty="0">
                <a:solidFill>
                  <a:srgbClr val="FFFFFF"/>
                </a:solidFill>
                <a:latin typeface="Times New Roman" pitchFamily="34" charset="0"/>
                <a:ea typeface="Times New Roman" pitchFamily="34" charset="-122"/>
                <a:cs typeface="Times New Roman" pitchFamily="34" charset="-120"/>
              </a:rPr>
              <a:t>Related-party costs: IT integration fee USD425K to Pertamina (FY2021), management deems arm's-length.</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182880"/>
            <a:ext cx="11274552" cy="731520"/>
          </a:xfrm>
          <a:prstGeom prst="rect">
            <a:avLst/>
          </a:prstGeom>
          <a:ln/>
        </p:spPr>
        <p:txBody>
          <a:bodyPr wrap="square" rtlCol="0" anchor="ctr"/>
          <a:lstStyle/>
          <a:p>
            <a:pPr algn="l" indent="0" marL="0">
              <a:buNone/>
            </a:pPr>
            <a:r>
              <a:rPr lang="en-US" sz="2400" b="1" spc="150" kern="0" dirty="0">
                <a:solidFill>
                  <a:srgbClr val="212529"/>
                </a:solidFill>
                <a:latin typeface="Garamond" pitchFamily="34" charset="0"/>
                <a:ea typeface="Garamond" pitchFamily="34" charset="-122"/>
                <a:cs typeface="Garamond" pitchFamily="34" charset="-120"/>
              </a:rPr>
              <a:t>Net Debt/EBITDA at 2.9x Masks a USD600M Bridge Loan Maturing June 2023 Requiring Immediate Refinancing</a:t>
            </a:r>
            <a:endParaRPr lang="en-US" sz="2400" dirty="0"/>
          </a:p>
        </p:txBody>
      </p:sp>
      <p:sp>
        <p:nvSpPr>
          <p:cNvPr id="3" name="Shape 1"/>
          <p:cNvSpPr/>
          <p:nvPr/>
        </p:nvSpPr>
        <p:spPr>
          <a:xfrm>
            <a:off x="457200" y="1097280"/>
            <a:ext cx="6217920" cy="4206240"/>
          </a:xfrm>
          <a:prstGeom prst="roundRect">
            <a:avLst>
              <a:gd name="adj" fmla="val 1087"/>
            </a:avLst>
          </a:prstGeom>
          <a:solidFill>
            <a:srgbClr val="F8F9FA"/>
          </a:solidFill>
          <a:ln w="12700">
            <a:solidFill>
              <a:srgbClr val="DEE2E6"/>
            </a:solidFill>
            <a:prstDash val="solid"/>
          </a:ln>
        </p:spPr>
      </p:sp>
      <p:sp>
        <p:nvSpPr>
          <p:cNvPr id="4" name="Text 2"/>
          <p:cNvSpPr/>
          <p:nvPr/>
        </p:nvSpPr>
        <p:spPr>
          <a:xfrm>
            <a:off x="640080" y="1188720"/>
            <a:ext cx="5852160" cy="27432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Debt Maturity Profile (USD Millions)</a:t>
            </a:r>
            <a:endParaRPr lang="en-US" sz="1400" dirty="0"/>
          </a:p>
        </p:txBody>
      </p:sp>
      <p:graphicFrame>
        <p:nvGraphicFramePr>
          <p:cNvPr id="5" name="Chart 0" descr=""/>
          <p:cNvGraphicFramePr/>
          <p:nvPr/>
        </p:nvGraphicFramePr>
        <p:xfrm>
          <a:off x="713232" y="1643634"/>
          <a:ext cx="5705856" cy="3387852"/>
        </p:xfrm>
        <a:graphic xmlns:a="http://schemas.openxmlformats.org/drawingml/2006/main">
          <a:graphicData uri="http://schemas.openxmlformats.org/drawingml/2006/chart">
            <c:chart xmlns:c="http://schemas.openxmlformats.org/drawingml/2006/chart" r:id="rId1"/>
          </a:graphicData>
        </a:graphic>
      </p:graphicFrame>
      <p:sp>
        <p:nvSpPr>
          <p:cNvPr id="6" name="Shape 3"/>
          <p:cNvSpPr/>
          <p:nvPr/>
        </p:nvSpPr>
        <p:spPr>
          <a:xfrm>
            <a:off x="6858000" y="1097280"/>
            <a:ext cx="4846320" cy="2011680"/>
          </a:xfrm>
          <a:prstGeom prst="roundRect">
            <a:avLst>
              <a:gd name="adj" fmla="val 2273"/>
            </a:avLst>
          </a:prstGeom>
          <a:solidFill>
            <a:srgbClr val="F8F9FA"/>
          </a:solidFill>
          <a:ln w="12700">
            <a:solidFill>
              <a:srgbClr val="DEE2E6"/>
            </a:solidFill>
            <a:prstDash val="solid"/>
          </a:ln>
        </p:spPr>
      </p:sp>
      <p:sp>
        <p:nvSpPr>
          <p:cNvPr id="7" name="Text 4"/>
          <p:cNvSpPr/>
          <p:nvPr/>
        </p:nvSpPr>
        <p:spPr>
          <a:xfrm>
            <a:off x="7040880" y="1188720"/>
            <a:ext cx="4480560" cy="27432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Net Debt / EBITDA Trend</a:t>
            </a:r>
            <a:endParaRPr lang="en-US" sz="1400" dirty="0"/>
          </a:p>
        </p:txBody>
      </p:sp>
      <p:graphicFrame>
        <p:nvGraphicFramePr>
          <p:cNvPr id="8" name="Chart 1" descr=""/>
          <p:cNvGraphicFramePr/>
          <p:nvPr/>
        </p:nvGraphicFramePr>
        <p:xfrm>
          <a:off x="8300923" y="1627632"/>
          <a:ext cx="1960474" cy="1225296"/>
        </p:xfrm>
        <a:graphic xmlns:a="http://schemas.openxmlformats.org/drawingml/2006/main">
          <a:graphicData uri="http://schemas.openxmlformats.org/drawingml/2006/chart">
            <c:chart xmlns:c="http://schemas.openxmlformats.org/drawingml/2006/chart" r:id="rId2"/>
          </a:graphicData>
        </a:graphic>
      </p:graphicFrame>
      <p:sp>
        <p:nvSpPr>
          <p:cNvPr id="9" name="Shape 5"/>
          <p:cNvSpPr/>
          <p:nvPr/>
        </p:nvSpPr>
        <p:spPr>
          <a:xfrm>
            <a:off x="6858000" y="3291840"/>
            <a:ext cx="4846320" cy="2011680"/>
          </a:xfrm>
          <a:prstGeom prst="roundRect">
            <a:avLst>
              <a:gd name="adj" fmla="val 2273"/>
            </a:avLst>
          </a:prstGeom>
          <a:solidFill>
            <a:srgbClr val="F8F9FA"/>
          </a:solidFill>
          <a:ln w="12700">
            <a:solidFill>
              <a:srgbClr val="DEE2E6"/>
            </a:solidFill>
            <a:prstDash val="solid"/>
          </a:ln>
        </p:spPr>
      </p:sp>
      <p:sp>
        <p:nvSpPr>
          <p:cNvPr id="10" name="Text 6"/>
          <p:cNvSpPr/>
          <p:nvPr/>
        </p:nvSpPr>
        <p:spPr>
          <a:xfrm>
            <a:off x="7040880" y="3383280"/>
            <a:ext cx="4480560" cy="27432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Capital Expenditure Split (USD Millions)</a:t>
            </a:r>
            <a:endParaRPr lang="en-US" sz="1100" dirty="0"/>
          </a:p>
        </p:txBody>
      </p:sp>
      <p:graphicFrame>
        <p:nvGraphicFramePr>
          <p:cNvPr id="11" name="Chart 2" descr=""/>
          <p:cNvGraphicFramePr/>
          <p:nvPr/>
        </p:nvGraphicFramePr>
        <p:xfrm>
          <a:off x="8300923" y="3822192"/>
          <a:ext cx="1960474" cy="1225296"/>
        </p:xfrm>
        <a:graphic xmlns:a="http://schemas.openxmlformats.org/drawingml/2006/main">
          <a:graphicData uri="http://schemas.openxmlformats.org/drawingml/2006/chart">
            <c:chart xmlns:c="http://schemas.openxmlformats.org/drawingml/2006/chart" r:id="rId3"/>
          </a:graphicData>
        </a:graphic>
      </p:graphicFrame>
      <p:sp>
        <p:nvSpPr>
          <p:cNvPr id="12" name="Shape 7"/>
          <p:cNvSpPr/>
          <p:nvPr/>
        </p:nvSpPr>
        <p:spPr>
          <a:xfrm>
            <a:off x="457200" y="5486400"/>
            <a:ext cx="6217920" cy="1005840"/>
          </a:xfrm>
          <a:prstGeom prst="roundRect">
            <a:avLst>
              <a:gd name="adj" fmla="val 4545"/>
            </a:avLst>
          </a:prstGeom>
          <a:solidFill>
            <a:srgbClr val="0D6EFD"/>
          </a:solidFill>
          <a:ln/>
        </p:spPr>
      </p:sp>
      <p:sp>
        <p:nvSpPr>
          <p:cNvPr id="13" name="Text 8"/>
          <p:cNvSpPr/>
          <p:nvPr/>
        </p:nvSpPr>
        <p:spPr>
          <a:xfrm>
            <a:off x="640080" y="5577840"/>
            <a:ext cx="5852160" cy="841248"/>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Key Financial Metrics:</a:t>
            </a:r>
            <a:endParaRPr lang="en-US" sz="1200" dirty="0"/>
          </a:p>
          <a:p>
            <a:pPr marL="342900" indent="-342900">
              <a:buSzPct val="100000"/>
              <a:buChar char="•"/>
            </a:pPr>
            <a:r>
              <a:rPr lang="en-US" sz="1200" dirty="0">
                <a:solidFill>
                  <a:srgbClr val="FFFFFF"/>
                </a:solidFill>
                <a:latin typeface="Times New Roman" pitchFamily="34" charset="0"/>
                <a:ea typeface="Times New Roman" pitchFamily="34" charset="-122"/>
                <a:cs typeface="Times New Roman" pitchFamily="34" charset="-120"/>
              </a:rPr>
              <a:t>Total Debt: USD931M | Cash: USD230M | Net Debt: USD700M</a:t>
            </a:r>
            <a:endParaRPr lang="en-US" sz="1200" dirty="0"/>
          </a:p>
          <a:p>
            <a:pPr marL="342900" indent="-342900">
              <a:buSzPct val="100000"/>
              <a:buChar char="•"/>
            </a:pPr>
            <a:r>
              <a:rPr lang="en-US" sz="1200" dirty="0">
                <a:solidFill>
                  <a:srgbClr val="FFFFFF"/>
                </a:solidFill>
                <a:latin typeface="Times New Roman" pitchFamily="34" charset="0"/>
                <a:ea typeface="Times New Roman" pitchFamily="34" charset="-122"/>
                <a:cs typeface="Times New Roman" pitchFamily="34" charset="-120"/>
              </a:rPr>
              <a:t>DSCR: 10.2x | ICR: 27.2x</a:t>
            </a:r>
            <a:endParaRPr lang="en-US" sz="1200" dirty="0"/>
          </a:p>
        </p:txBody>
      </p:sp>
      <p:sp>
        <p:nvSpPr>
          <p:cNvPr id="14" name="Shape 9"/>
          <p:cNvSpPr/>
          <p:nvPr/>
        </p:nvSpPr>
        <p:spPr>
          <a:xfrm>
            <a:off x="6858000" y="5486400"/>
            <a:ext cx="4846320" cy="1005840"/>
          </a:xfrm>
          <a:prstGeom prst="roundRect">
            <a:avLst>
              <a:gd name="adj" fmla="val 4545"/>
            </a:avLst>
          </a:prstGeom>
          <a:solidFill>
            <a:srgbClr val="FFFFFF"/>
          </a:solidFill>
          <a:ln w="12700">
            <a:solidFill>
              <a:srgbClr val="0D6EFD"/>
            </a:solidFill>
            <a:prstDash val="solid"/>
          </a:ln>
        </p:spPr>
      </p:sp>
      <p:sp>
        <p:nvSpPr>
          <p:cNvPr id="15" name="Text 10"/>
          <p:cNvSpPr/>
          <p:nvPr/>
        </p:nvSpPr>
        <p:spPr>
          <a:xfrm>
            <a:off x="7040880" y="5577840"/>
            <a:ext cx="4480560" cy="841248"/>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Critical Refinancing Needs:</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Bridge loan is unsecured with no covenants.</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Refinancing via planned USD600-800M green bond issuance is critical.</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65760"/>
            <a:ext cx="11274552" cy="731520"/>
          </a:xfrm>
          <a:prstGeom prst="rect">
            <a:avLst/>
          </a:prstGeom>
          <a:ln/>
        </p:spPr>
        <p:txBody>
          <a:bodyPr wrap="square" rtlCol="0" anchor="ctr"/>
          <a:lstStyle/>
          <a:p>
            <a:pPr algn="l" indent="0" marL="0">
              <a:buNone/>
            </a:pPr>
            <a:r>
              <a:rPr lang="en-US" sz="2400" b="1" spc="150" kern="0" dirty="0">
                <a:solidFill>
                  <a:srgbClr val="212529"/>
                </a:solidFill>
                <a:latin typeface="Garamond" pitchFamily="34" charset="0"/>
                <a:ea typeface="Garamond" pitchFamily="34" charset="-122"/>
                <a:cs typeface="Garamond" pitchFamily="34" charset="-120"/>
              </a:rPr>
              <a:t>90% FCF Conversion on the Base Business — But Projected USD600M Capex Through 2024 Will Absorb IPO Proceeds</a:t>
            </a:r>
            <a:endParaRPr lang="en-US" sz="2400" dirty="0"/>
          </a:p>
        </p:txBody>
      </p:sp>
      <p:sp>
        <p:nvSpPr>
          <p:cNvPr id="3" name="Text 1"/>
          <p:cNvSpPr/>
          <p:nvPr/>
        </p:nvSpPr>
        <p:spPr>
          <a:xfrm>
            <a:off x="457200" y="1280160"/>
            <a:ext cx="2743200" cy="27432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9M 2022 Cash Flow Bridge</a:t>
            </a:r>
            <a:endParaRPr lang="en-US" sz="1100" dirty="0"/>
          </a:p>
        </p:txBody>
      </p:sp>
      <p:sp>
        <p:nvSpPr>
          <p:cNvPr id="4" name="Shape 2"/>
          <p:cNvSpPr/>
          <p:nvPr/>
        </p:nvSpPr>
        <p:spPr>
          <a:xfrm>
            <a:off x="457200" y="1600200"/>
            <a:ext cx="2743200" cy="0"/>
          </a:xfrm>
          <a:prstGeom prst="line">
            <a:avLst/>
          </a:prstGeom>
          <a:noFill/>
          <a:ln w="25400">
            <a:solidFill>
              <a:srgbClr val="0D6EFD"/>
            </a:solidFill>
            <a:prstDash val="solid"/>
          </a:ln>
        </p:spPr>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594360" y="1828800"/>
          <a:ext cx="2468880" cy="2148840"/>
        </p:xfrm>
        <a:graphic>
          <a:graphicData uri="http://schemas.openxmlformats.org/drawingml/2006/table">
            <a:tbl>
              <a:tblPr/>
              <a:tblGrid>
                <a:gridCol w="1829564"/>
                <a:gridCol w="639316"/>
              </a:tblGrid>
              <a:tr h="411480">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Item</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200" b="1" dirty="0">
                          <a:solidFill>
                            <a:srgbClr val="FFFFFF"/>
                          </a:solidFill>
                          <a:latin typeface="Garamond" pitchFamily="34" charset="0"/>
                          <a:ea typeface="Garamond" pitchFamily="34" charset="-122"/>
                          <a:cs typeface="Garamond" pitchFamily="34" charset="-120"/>
                        </a:rPr>
                        <a:t>USD M</a:t>
                      </a:r>
                      <a:endParaRPr lang="en-US" sz="12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EBITDA</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244</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 WC &amp; Tax Adjs.</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(81)</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Operating Cash Flow</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163</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 Capex</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(22)</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E8ECF0"/>
                    </a:solidFill>
                  </a:tcPr>
                </a:tc>
              </a:tr>
              <a:tr h="347472">
                <a:tc>
                  <a:txBody>
                    <a:bodyPr/>
                    <a:lstStyle/>
                    <a:p>
                      <a:pPr algn="l" indent="0" marL="0">
                        <a:buNone/>
                      </a:pPr>
                      <a:r>
                        <a:rPr lang="en-US" sz="1200" dirty="0">
                          <a:solidFill>
                            <a:srgbClr val="212529"/>
                          </a:solidFill>
                          <a:latin typeface="Times New Roman" pitchFamily="34" charset="0"/>
                          <a:ea typeface="Times New Roman" pitchFamily="34" charset="-122"/>
                          <a:cs typeface="Times New Roman" pitchFamily="34" charset="-120"/>
                        </a:rPr>
                        <a:t>Accounting OCF-capex</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r" indent="0" marL="0">
                        <a:buNone/>
                      </a:pPr>
                      <a:r>
                        <a:rPr lang="en-US" sz="1200" dirty="0">
                          <a:solidFill>
                            <a:srgbClr val="212529"/>
                          </a:solidFill>
                          <a:latin typeface="Times New Roman" pitchFamily="34" charset="0"/>
                          <a:ea typeface="Times New Roman" pitchFamily="34" charset="-122"/>
                          <a:cs typeface="Times New Roman" pitchFamily="34" charset="-120"/>
                        </a:rPr>
                        <a:t>141</a:t>
                      </a:r>
                      <a:endParaRPr lang="en-US" sz="12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6" name="Shape 3"/>
          <p:cNvSpPr/>
          <p:nvPr/>
        </p:nvSpPr>
        <p:spPr>
          <a:xfrm>
            <a:off x="457200" y="4206240"/>
            <a:ext cx="2743200" cy="1371600"/>
          </a:xfrm>
          <a:prstGeom prst="roundRect">
            <a:avLst>
              <a:gd name="adj" fmla="val 3333"/>
            </a:avLst>
          </a:prstGeom>
          <a:solidFill>
            <a:srgbClr val="F8F9FA"/>
          </a:solidFill>
          <a:ln w="12700">
            <a:solidFill>
              <a:srgbClr val="0D6EFD"/>
            </a:solidFill>
            <a:prstDash val="solid"/>
          </a:ln>
        </p:spPr>
      </p:sp>
      <p:sp>
        <p:nvSpPr>
          <p:cNvPr id="7" name="Text 4"/>
          <p:cNvSpPr/>
          <p:nvPr/>
        </p:nvSpPr>
        <p:spPr>
          <a:xfrm>
            <a:off x="566928" y="4297680"/>
            <a:ext cx="2523744" cy="118872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FCF Definition
</a:t>
            </a:r>
            <a:pPr indent="0" marL="0">
              <a:buNone/>
            </a:pPr>
            <a:r>
              <a:rPr lang="en-US" sz="1400" dirty="0">
                <a:solidFill>
                  <a:srgbClr val="212529"/>
                </a:solidFill>
                <a:latin typeface="Times New Roman" pitchFamily="34" charset="0"/>
                <a:ea typeface="Times New Roman" pitchFamily="34" charset="-122"/>
                <a:cs typeface="Times New Roman" pitchFamily="34" charset="-120"/>
              </a:rPr>
              <a:t>FCF (EBITDA minus capex) =</a:t>
            </a:r>
            <a:pPr indent="0" marL="0">
              <a:buNone/>
            </a:pPr>
            <a:r>
              <a:rPr lang="en-US" sz="1400" b="1" dirty="0">
                <a:solidFill>
                  <a:srgbClr val="212529"/>
                </a:solidFill>
                <a:latin typeface="Garamond" pitchFamily="34" charset="0"/>
                <a:ea typeface="Garamond" pitchFamily="34" charset="-122"/>
                <a:cs typeface="Garamond" pitchFamily="34" charset="-120"/>
              </a:rPr>
              <a:t> USD 221M
</a:t>
            </a:r>
            <a:pPr indent="0" marL="0">
              <a:buNone/>
            </a:pPr>
            <a:r>
              <a:rPr lang="en-US" sz="1400" dirty="0">
                <a:solidFill>
                  <a:srgbClr val="212529"/>
                </a:solidFill>
                <a:latin typeface="Times New Roman" pitchFamily="34" charset="0"/>
                <a:ea typeface="Times New Roman" pitchFamily="34" charset="-122"/>
                <a:cs typeface="Times New Roman" pitchFamily="34" charset="-120"/>
              </a:rPr>
              <a:t>FCF/EBITDA = </a:t>
            </a:r>
            <a:pPr indent="0" marL="0">
              <a:buNone/>
            </a:pPr>
            <a:r>
              <a:rPr lang="en-US" sz="1400" b="1" dirty="0">
                <a:solidFill>
                  <a:srgbClr val="212529"/>
                </a:solidFill>
                <a:latin typeface="Garamond" pitchFamily="34" charset="0"/>
                <a:ea typeface="Garamond" pitchFamily="34" charset="-122"/>
                <a:cs typeface="Garamond" pitchFamily="34" charset="-120"/>
              </a:rPr>
              <a:t>90.8%</a:t>
            </a:r>
            <a:endParaRPr lang="en-US" sz="1400" dirty="0"/>
          </a:p>
        </p:txBody>
      </p:sp>
      <p:sp>
        <p:nvSpPr>
          <p:cNvPr id="8" name="Text 5"/>
          <p:cNvSpPr/>
          <p:nvPr/>
        </p:nvSpPr>
        <p:spPr>
          <a:xfrm>
            <a:off x="3474720" y="1280160"/>
            <a:ext cx="5486400" cy="274320"/>
          </a:xfrm>
          <a:prstGeom prst="rect">
            <a:avLst/>
          </a:prstGeom>
          <a:ln/>
        </p:spPr>
        <p:txBody>
          <a:bodyPr wrap="square" rtlCol="0" anchor="t"/>
          <a:lstStyle/>
          <a:p>
            <a:pPr indent="0" marL="0">
              <a:buNone/>
            </a:pPr>
            <a:r>
              <a:rPr lang="en-US" sz="1300" b="1" dirty="0">
                <a:solidFill>
                  <a:srgbClr val="212529"/>
                </a:solidFill>
                <a:latin typeface="Garamond" pitchFamily="34" charset="0"/>
                <a:ea typeface="Garamond" pitchFamily="34" charset="-122"/>
                <a:cs typeface="Garamond" pitchFamily="34" charset="-120"/>
              </a:rPr>
              <a:t>Historical &amp; Projected Cash Flow (USD M)</a:t>
            </a:r>
            <a:endParaRPr lang="en-US" sz="1300" dirty="0"/>
          </a:p>
        </p:txBody>
      </p:sp>
      <p:sp>
        <p:nvSpPr>
          <p:cNvPr id="9" name="Shape 6"/>
          <p:cNvSpPr/>
          <p:nvPr/>
        </p:nvSpPr>
        <p:spPr>
          <a:xfrm>
            <a:off x="3474720" y="1600200"/>
            <a:ext cx="5486400" cy="0"/>
          </a:xfrm>
          <a:prstGeom prst="line">
            <a:avLst/>
          </a:prstGeom>
          <a:noFill/>
          <a:ln w="25400">
            <a:solidFill>
              <a:srgbClr val="0D6EFD"/>
            </a:solidFill>
            <a:prstDash val="solid"/>
          </a:ln>
        </p:spPr>
      </p:sp>
      <p:graphicFrame>
        <p:nvGraphicFramePr>
          <p:cNvPr id="10" name="Chart 0" descr=""/>
          <p:cNvGraphicFramePr/>
          <p:nvPr/>
        </p:nvGraphicFramePr>
        <p:xfrm>
          <a:off x="3547872" y="1833372"/>
          <a:ext cx="5340096" cy="3648456"/>
        </p:xfrm>
        <a:graphic xmlns:a="http://schemas.openxmlformats.org/drawingml/2006/main">
          <a:graphicData uri="http://schemas.openxmlformats.org/drawingml/2006/chart">
            <c:chart xmlns:c="http://schemas.openxmlformats.org/drawingml/2006/chart" r:id="rId1"/>
          </a:graphicData>
        </a:graphic>
      </p:graphicFrame>
      <p:sp>
        <p:nvSpPr>
          <p:cNvPr id="11" name="Text 7"/>
          <p:cNvSpPr/>
          <p:nvPr/>
        </p:nvSpPr>
        <p:spPr>
          <a:xfrm>
            <a:off x="6217920" y="5760720"/>
            <a:ext cx="2743200" cy="731520"/>
          </a:xfrm>
          <a:prstGeom prst="rect">
            <a:avLst/>
          </a:prstGeom>
          <a:ln/>
        </p:spPr>
        <p:txBody>
          <a:bodyPr wrap="square" rtlCol="0" anchor="t"/>
          <a:lstStyle/>
          <a:p>
            <a:pPr indent="0" marL="0">
              <a:buNone/>
            </a:pPr>
            <a:r>
              <a:rPr lang="en-US" sz="1200" b="1" dirty="0">
                <a:solidFill>
                  <a:srgbClr val="0D6EFD"/>
                </a:solidFill>
                <a:latin typeface="Garamond" pitchFamily="34" charset="0"/>
                <a:ea typeface="Garamond" pitchFamily="34" charset="-122"/>
                <a:cs typeface="Garamond" pitchFamily="34" charset="-120"/>
              </a:rPr>
              <a:t>Projected capex significantly exceeds historical OCF levels</a:t>
            </a:r>
            <a:endParaRPr lang="en-US" sz="1200" dirty="0"/>
          </a:p>
        </p:txBody>
      </p:sp>
      <p:sp>
        <p:nvSpPr>
          <p:cNvPr id="12" name="Text 8"/>
          <p:cNvSpPr/>
          <p:nvPr/>
        </p:nvSpPr>
        <p:spPr>
          <a:xfrm>
            <a:off x="9235440" y="1280160"/>
            <a:ext cx="2468880" cy="320040"/>
          </a:xfrm>
          <a:prstGeom prst="rect">
            <a:avLst/>
          </a:prstGeom>
          <a:ln/>
        </p:spPr>
        <p:txBody>
          <a:bodyPr wrap="square" rtlCol="0" anchor="t"/>
          <a:lstStyle/>
          <a:p>
            <a:pPr indent="0" marL="0">
              <a:buNone/>
            </a:pPr>
            <a:r>
              <a:rPr lang="en-US" sz="1000" b="1" dirty="0">
                <a:solidFill>
                  <a:srgbClr val="212529"/>
                </a:solidFill>
                <a:latin typeface="Garamond" pitchFamily="34" charset="0"/>
                <a:ea typeface="Garamond" pitchFamily="34" charset="-122"/>
                <a:cs typeface="Garamond" pitchFamily="34" charset="-120"/>
              </a:rPr>
              <a:t>Policies &amp; Use of Proceeds</a:t>
            </a:r>
            <a:endParaRPr lang="en-US" sz="1000" dirty="0"/>
          </a:p>
        </p:txBody>
      </p:sp>
      <p:sp>
        <p:nvSpPr>
          <p:cNvPr id="13" name="Shape 9"/>
          <p:cNvSpPr/>
          <p:nvPr/>
        </p:nvSpPr>
        <p:spPr>
          <a:xfrm>
            <a:off x="9235440" y="1600200"/>
            <a:ext cx="2468880" cy="0"/>
          </a:xfrm>
          <a:prstGeom prst="line">
            <a:avLst/>
          </a:prstGeom>
          <a:noFill/>
          <a:ln w="25400">
            <a:solidFill>
              <a:srgbClr val="0D6EFD"/>
            </a:solidFill>
            <a:prstDash val="solid"/>
          </a:ln>
        </p:spPr>
      </p:sp>
      <p:sp>
        <p:nvSpPr>
          <p:cNvPr id="14" name="Shape 10"/>
          <p:cNvSpPr/>
          <p:nvPr/>
        </p:nvSpPr>
        <p:spPr>
          <a:xfrm>
            <a:off x="9235440" y="1737360"/>
            <a:ext cx="2468880" cy="365760"/>
          </a:xfrm>
          <a:prstGeom prst="rect">
            <a:avLst/>
          </a:prstGeom>
          <a:solidFill>
            <a:srgbClr val="0D6EFD"/>
          </a:solidFill>
          <a:ln/>
        </p:spPr>
      </p:sp>
      <p:sp>
        <p:nvSpPr>
          <p:cNvPr id="15" name="Text 11"/>
          <p:cNvSpPr/>
          <p:nvPr/>
        </p:nvSpPr>
        <p:spPr>
          <a:xfrm>
            <a:off x="9235440" y="1783080"/>
            <a:ext cx="2468880" cy="274320"/>
          </a:xfrm>
          <a:prstGeom prst="rect">
            <a:avLst/>
          </a:prstGeom>
          <a:ln/>
        </p:spPr>
        <p:txBody>
          <a:bodyPr wrap="square" rtlCol="0" anchor="t"/>
          <a:lstStyle/>
          <a:p>
            <a:pPr indent="0" marL="0">
              <a:buNone/>
            </a:pPr>
            <a:r>
              <a:rPr lang="en-US" sz="1300" b="1" dirty="0">
                <a:solidFill>
                  <a:srgbClr val="FFFFFF"/>
                </a:solidFill>
                <a:latin typeface="Garamond" pitchFamily="34" charset="0"/>
                <a:ea typeface="Garamond" pitchFamily="34" charset="-122"/>
                <a:cs typeface="Garamond" pitchFamily="34" charset="-120"/>
              </a:rPr>
              <a:t>Dividend Policy</a:t>
            </a:r>
            <a:endParaRPr lang="en-US" sz="1300" dirty="0"/>
          </a:p>
        </p:txBody>
      </p:sp>
      <p:sp>
        <p:nvSpPr>
          <p:cNvPr id="16" name="Shape 12"/>
          <p:cNvSpPr/>
          <p:nvPr/>
        </p:nvSpPr>
        <p:spPr>
          <a:xfrm>
            <a:off x="9235440" y="2103120"/>
            <a:ext cx="2468880" cy="1645920"/>
          </a:xfrm>
          <a:prstGeom prst="rect">
            <a:avLst/>
          </a:prstGeom>
          <a:solidFill>
            <a:srgbClr val="F8F9FA"/>
          </a:solidFill>
          <a:ln w="12700">
            <a:solidFill>
              <a:srgbClr val="DEE2E6"/>
            </a:solidFill>
            <a:prstDash val="solid"/>
          </a:ln>
        </p:spPr>
      </p:sp>
      <p:sp>
        <p:nvSpPr>
          <p:cNvPr id="17" name="Text 13"/>
          <p:cNvSpPr/>
          <p:nvPr/>
        </p:nvSpPr>
        <p:spPr>
          <a:xfrm>
            <a:off x="9345168" y="2194560"/>
            <a:ext cx="2249424" cy="1463040"/>
          </a:xfrm>
          <a:prstGeom prst="rect">
            <a:avLst/>
          </a:prstGeom>
          <a:ln/>
        </p:spPr>
        <p:txBody>
          <a:bodyPr wrap="square" rtlCol="0" anchor="t"/>
          <a:lstStyle/>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Max 50% of net income from FY2023+</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FY2021 dividend USD30M</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FY2022 interim dividend USD70M declared Dec 2022</a:t>
            </a:r>
            <a:endParaRPr lang="en-US" sz="1200" dirty="0"/>
          </a:p>
        </p:txBody>
      </p:sp>
      <p:sp>
        <p:nvSpPr>
          <p:cNvPr id="18" name="Shape 14"/>
          <p:cNvSpPr/>
          <p:nvPr/>
        </p:nvSpPr>
        <p:spPr>
          <a:xfrm>
            <a:off x="9235440" y="3931920"/>
            <a:ext cx="2468880" cy="365760"/>
          </a:xfrm>
          <a:prstGeom prst="rect">
            <a:avLst/>
          </a:prstGeom>
          <a:solidFill>
            <a:srgbClr val="0D6EFD"/>
          </a:solidFill>
          <a:ln/>
        </p:spPr>
      </p:sp>
      <p:sp>
        <p:nvSpPr>
          <p:cNvPr id="19" name="Text 15"/>
          <p:cNvSpPr/>
          <p:nvPr/>
        </p:nvSpPr>
        <p:spPr>
          <a:xfrm>
            <a:off x="9235440" y="3977640"/>
            <a:ext cx="2468880" cy="274320"/>
          </a:xfrm>
          <a:prstGeom prst="rect">
            <a:avLst/>
          </a:prstGeom>
          <a:ln/>
        </p:spPr>
        <p:txBody>
          <a:bodyPr wrap="square" rtlCol="0" anchor="t"/>
          <a:lstStyle/>
          <a:p>
            <a:pPr indent="0" marL="0">
              <a:buNone/>
            </a:pPr>
            <a:r>
              <a:rPr lang="en-US" sz="1000" b="1" dirty="0">
                <a:solidFill>
                  <a:srgbClr val="FFFFFF"/>
                </a:solidFill>
                <a:latin typeface="Garamond" pitchFamily="34" charset="0"/>
                <a:ea typeface="Garamond" pitchFamily="34" charset="-122"/>
                <a:cs typeface="Garamond" pitchFamily="34" charset="-120"/>
              </a:rPr>
              <a:t>IPO Proceeds Deployment</a:t>
            </a:r>
            <a:endParaRPr lang="en-US" sz="1000" dirty="0"/>
          </a:p>
        </p:txBody>
      </p:sp>
      <p:sp>
        <p:nvSpPr>
          <p:cNvPr id="20" name="Shape 16"/>
          <p:cNvSpPr/>
          <p:nvPr/>
        </p:nvSpPr>
        <p:spPr>
          <a:xfrm>
            <a:off x="9235440" y="4297680"/>
            <a:ext cx="2468880" cy="1280160"/>
          </a:xfrm>
          <a:prstGeom prst="rect">
            <a:avLst/>
          </a:prstGeom>
          <a:solidFill>
            <a:srgbClr val="F8F9FA"/>
          </a:solidFill>
          <a:ln w="12700">
            <a:solidFill>
              <a:srgbClr val="DEE2E6"/>
            </a:solidFill>
            <a:prstDash val="solid"/>
          </a:ln>
        </p:spPr>
      </p:sp>
      <p:sp>
        <p:nvSpPr>
          <p:cNvPr id="21" name="Text 17"/>
          <p:cNvSpPr/>
          <p:nvPr/>
        </p:nvSpPr>
        <p:spPr>
          <a:xfrm>
            <a:off x="9345168" y="4389120"/>
            <a:ext cx="2249424" cy="1097280"/>
          </a:xfrm>
          <a:prstGeom prst="rect">
            <a:avLst/>
          </a:prstGeom>
          <a:ln/>
        </p:spPr>
        <p:txBody>
          <a:bodyPr wrap="square" rtlCol="0" anchor="t"/>
          <a:lstStyle/>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~USD517M Development (~85%)</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Up to USD100M Loan Repayment (~15%)</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 Pertamina Geothermal Energy Tbk (PGEO) — IPO Equity Research Initiation</dc:title>
  <dc:subject>PptxGenJS Presentation</dc:subject>
  <dc:creator>PptxGenJS</dc:creator>
  <cp:lastModifiedBy>PptxGenJS</cp:lastModifiedBy>
  <cp:revision>1</cp:revision>
  <dcterms:created xsi:type="dcterms:W3CDTF">2026-03-25T04:17:50Z</dcterms:created>
  <dcterms:modified xsi:type="dcterms:W3CDTF">2026-03-25T04:17:50Z</dcterms:modified>
</cp:coreProperties>
</file>