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the congregation. Set the tone: this isn't a lecture, it's a guided meditation through 18 of the most important verses ever written. Mention that John's Prologue is the Gospel reading for Pascha night — the Church placed it at the most sacred moment of the liturgical year for a reason. Let people know each slide stands on its own — they can photograph slides and revisit them later. This journey follows the Church Fathers, not personal opinion.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Baptist's paradox lands hard: the one who comes after me was before me. Born six months later, ministry started later — but existed eternally before. Only an eternal being can be younger in the flesh and older in existence. The ocean-wave image of grace is meant to reach the person sitting in the back row who thinks they've used up God's patience. They haven't. Grace upon grace means the supply has no end.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Resist the temptation to pit Moses against Christ. That's a Marcionite error and it's everywhere in popular Christianity. The Orthodox reading is continuity with escalation. Moses brought a letter from God. Christ IS God. The letter isn't cancelled — it's fulfilled. Irenaeus's schoolmaster image is perfect: a good teacher doesn't become irrelevant when the student meets the principal. The teacher served the principal's purpose all along. The letter analogy should hit emotionally — everyone knows the difference between reading about someone and meeting them face to face.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word 'exēgēsato' is stunning. We use 'exegesis' to mean interpreting a text. John says Christ is the exegesis of God — He interprets the Father for us. No one has seen the essence, but the Son has made the Father known through His energies. The essence/energies distinction is unique to Orthodox theology and it matters: it means God is genuinely knowable without being fully comprehensible. The Mandylion icon is the perfect visual — God's face made visible, not by human effort but by divine self-revelation.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landing. Don't add new content — drive home what was said. Read each takeaway slowly. Let number 4 breathe — people in the room are carrying real darkness right now. Number 5 is the invitation: grace reaches you in this seat, today, right now. Close with John 1:14 read aloud. Then silence. Let the Word dwell among them.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Pause on the word 'was.' Let it land. The Greek imperfect tense carries enormous weight here — it's the difference between 'came into being' and 'always existed.' Chrysostom spent an entire homily on this single clause. If someone asks 'but what was before the beginning?' — John's answer is: the Word. That's it. No origin story for God. He simply was.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word 'pros' is doing heavy theological lifting. It's not static — it's dynamic, relational. The Trinity is not three gods having a meeting. It's one God whose very nature IS relationship. Rublev's icon captures this better than any textbook: three persons, one table, one cup, each oriented toward the others. Point out the circular composition of the icon — the love flows endlessly between the three.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where the rubber meets the road. Every major Christological heresy of the first four centuries crashed against this verse. Arius couldn't get around it. The Nicene Fathers built their creed as a direct fortress around it. If anyone in the congregation has ever encountered Jehovah's Witnesses at their door arguing 'a god,' here's the answer — it's not just theology, it's Greek grammar. The anarthrous predicate nominative construction in Greek indicates quality, not indefiniteness.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Gregory Palamas is essential here. The uncreated light isn't metaphorical in Orthodox theology — it's God's actual energy, His mode of self-communication. The Transfiguration is the proof: Peter, James, and John saw it with their physical eyes. That same light is available to every believer. The light-switch analogy is deliberately simple because the truth is simple: darkness is not light's equal. It never was.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verb switch from 'ēn' to 'egeneto' is deliberate and devastating. John the Evangelist is a careful writer — every word choice matters. The Baptist came into being at a specific moment. The Word never did. And the Baptist's whole life models what every Christian leader should be: a finger pointing at Christ, not a mirror reflecting themselves. Ask the congregation: who in your life has been a 'Baptist' for you — someone who pointed you toward Christ?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 the tragedy sit. Don't rush past it. The Creator walks into His own workshop and the furniture doesn't recognize the carpenter. Israel had every advantage — the Law, the prophets, the covenants — and still missed Him. The question to the congregation is personal and uncomfortable: where are we missing Christ right now? In the homeless person outside? In the difficult neighbor? In the Eucharist we receive routinely?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Theosis is the heart of Orthodox soteriology and most congregants have heard the word but struggle to explain it. The iron-in-fire analogy is from the Fathers themselves and it lands every time. Stress the triple negative: not blood, not flesh, not human will. This shuts down every form of spiritual elitism — no one earns this. The Athanasius quote should be memorized by every Orthodox Christian. It summarizes the entire faith in one sentence.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climax of the Prologue. Slow down. Let the congregation feel the weight. The eternal God — the one we've been describing for nine slides as infinite, uncreated, beyond all comprehension — squeezed Himself into a human embryo in a teenage girl's womb in a backwater town. That's what 'became flesh' means. Maximus's insight is staggering: the Incarnation wasn't Plan B after the Fall. It was always Plan A. God always intended to unite with us. Sin just made the union a rescue operation.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914400"/>
            <a:ext cx="6400800" cy="914400"/>
          </a:xfrm>
          <a:prstGeom prst="rect">
            <a:avLst/>
          </a:prstGeom>
          <a:ln/>
        </p:spPr>
        <p:txBody>
          <a:bodyPr wrap="square" rtlCol="0" anchor="t"/>
          <a:lstStyle/>
          <a:p>
            <a:pPr indent="0" marL="0">
              <a:buNone/>
            </a:pPr>
            <a:r>
              <a:rPr lang="en-US" sz="3400" b="1" dirty="0">
                <a:solidFill>
                  <a:srgbClr val="212529"/>
                </a:solidFill>
                <a:latin typeface="Garamond" pitchFamily="34" charset="0"/>
                <a:ea typeface="Garamond" pitchFamily="34" charset="-122"/>
                <a:cs typeface="Garamond" pitchFamily="34" charset="-120"/>
              </a:rPr>
              <a:t>In the Beginning Was the Word</a:t>
            </a:r>
            <a:endParaRPr lang="en-US" sz="3400" dirty="0"/>
          </a:p>
        </p:txBody>
      </p:sp>
      <p:sp>
        <p:nvSpPr>
          <p:cNvPr id="3" name="Text 1"/>
          <p:cNvSpPr/>
          <p:nvPr/>
        </p:nvSpPr>
        <p:spPr>
          <a:xfrm>
            <a:off x="457200" y="2011680"/>
            <a:ext cx="6400800" cy="548640"/>
          </a:xfrm>
          <a:prstGeom prst="rect">
            <a:avLst/>
          </a:prstGeom>
          <a:ln/>
        </p:spPr>
        <p:txBody>
          <a:bodyPr wrap="square" rtlCol="0" anchor="t"/>
          <a:lstStyle/>
          <a:p>
            <a:pPr indent="0" marL="0">
              <a:buNone/>
            </a:pPr>
            <a:r>
              <a:rPr lang="en-US" sz="1900" dirty="0">
                <a:solidFill>
                  <a:srgbClr val="0D6EFD"/>
                </a:solidFill>
                <a:latin typeface="Times New Roman" pitchFamily="34" charset="0"/>
                <a:ea typeface="Times New Roman" pitchFamily="34" charset="-122"/>
                <a:cs typeface="Times New Roman" pitchFamily="34" charset="-120"/>
              </a:rPr>
              <a:t>Unveiling the Mystery of John's Prologue</a:t>
            </a:r>
            <a:endParaRPr lang="en-US" sz="1900" dirty="0"/>
          </a:p>
        </p:txBody>
      </p:sp>
      <p:sp>
        <p:nvSpPr>
          <p:cNvPr id="4" name="Text 2"/>
          <p:cNvSpPr/>
          <p:nvPr/>
        </p:nvSpPr>
        <p:spPr>
          <a:xfrm>
            <a:off x="457200" y="2743200"/>
            <a:ext cx="6400800" cy="2743200"/>
          </a:xfrm>
          <a:prstGeom prst="rect">
            <a:avLst/>
          </a:prstGeom>
          <a:ln/>
        </p:spPr>
        <p:txBody>
          <a:bodyPr wrap="square" rtlCol="0" anchor="t"/>
          <a:lstStyle/>
          <a:p>
            <a:pPr indent="0" marL="0">
              <a:buNone/>
            </a:pPr>
            <a:r>
              <a:rPr lang="en-US" sz="1500" dirty="0">
                <a:solidFill>
                  <a:srgbClr val="212529"/>
                </a:solidFill>
                <a:latin typeface="Times New Roman" pitchFamily="34" charset="0"/>
                <a:ea typeface="Times New Roman" pitchFamily="34" charset="-122"/>
                <a:cs typeface="Times New Roman" pitchFamily="34" charset="-120"/>
              </a:rPr>
              <a:t>John's Prologue is not merely an introduction to a Gospel — it is the theological foundation of the entire Christian faith. In 18 verses, the Apostle John reveals who Christ is, where He came from, why He entered creation, and what His coming means for every human soul.</a:t>
            </a:r>
            <a:pPr indent="0" marL="0">
              <a:buNone/>
            </a:pPr>
            <a:r>
              <a:rPr lang="en-US" sz="1500" dirty="0">
                <a:solidFill>
                  <a:srgbClr val="212529"/>
                </a:solidFill>
                <a:latin typeface="Times New Roman" pitchFamily="34" charset="0"/>
                <a:ea typeface="Times New Roman" pitchFamily="34" charset="-122"/>
                <a:cs typeface="Times New Roman" pitchFamily="34" charset="-120"/>
              </a:rPr>
              <a:t>The Orthodox Church has meditated on these verses for two millennia, and the Church Fathers devoted entire treatises to unpacking their depth. Over the next slides, we will walk through this passage verse by verse, guided by their wisdom.</a:t>
            </a:r>
            <a:endParaRPr lang="en-US" sz="1500" dirty="0"/>
          </a:p>
        </p:txBody>
      </p:sp>
      <p:sp>
        <p:nvSpPr>
          <p:cNvPr id="5" name="Shape 3"/>
          <p:cNvSpPr/>
          <p:nvPr/>
        </p:nvSpPr>
        <p:spPr>
          <a:xfrm>
            <a:off x="7315200" y="914400"/>
            <a:ext cx="4416552" cy="5029200"/>
          </a:xfrm>
          <a:prstGeom prst="rect">
            <a:avLst/>
          </a:prstGeom>
          <a:solidFill>
            <a:srgbClr val="F8F9FA"/>
          </a:solidFill>
          <a:ln w="12700">
            <a:solidFill>
              <a:srgbClr val="6C757D"/>
            </a:solidFill>
            <a:prstDash val="solid"/>
          </a:ln>
        </p:spPr>
      </p:sp>
      <p:sp>
        <p:nvSpPr>
          <p:cNvPr id="6" name="Text 4"/>
          <p:cNvSpPr/>
          <p:nvPr/>
        </p:nvSpPr>
        <p:spPr>
          <a:xfrm>
            <a:off x="7424928" y="3200400"/>
            <a:ext cx="4197096" cy="457200"/>
          </a:xfrm>
          <a:prstGeom prst="rect">
            <a:avLst/>
          </a:prstGeom>
          <a:ln/>
        </p:spPr>
        <p:txBody>
          <a:bodyPr wrap="square" rtlCol="0" anchor="t"/>
          <a:lstStyle/>
          <a:p>
            <a:pPr indent="0" marL="0">
              <a:buNone/>
            </a:pPr>
            <a:r>
              <a:rPr lang="en-US" sz="1400" dirty="0">
                <a:solidFill>
                  <a:srgbClr val="6C757D"/>
                </a:solidFill>
                <a:latin typeface="Times New Roman" pitchFamily="34" charset="0"/>
                <a:ea typeface="Times New Roman" pitchFamily="34" charset="-122"/>
                <a:cs typeface="Times New Roman" pitchFamily="34" charset="-120"/>
              </a:rPr>
              <a:t>[Byzantine Icon of St. John the Theologian Placeholder]</a:t>
            </a:r>
            <a:endParaRPr lang="en-US" sz="1400" dirty="0"/>
          </a:p>
        </p:txBody>
      </p:sp>
      <p:sp>
        <p:nvSpPr>
          <p:cNvPr id="7" name="Shape 5"/>
          <p:cNvSpPr/>
          <p:nvPr/>
        </p:nvSpPr>
        <p:spPr>
          <a:xfrm>
            <a:off x="457200" y="6217920"/>
            <a:ext cx="11274552" cy="0"/>
          </a:xfrm>
          <a:prstGeom prst="line">
            <a:avLst/>
          </a:prstGeom>
          <a:noFill/>
          <a:ln w="12700">
            <a:solidFill>
              <a:srgbClr val="6C757D"/>
            </a:solidFill>
            <a:prstDash val="solid"/>
          </a:ln>
        </p:spPr>
      </p:sp>
      <p:sp>
        <p:nvSpPr>
          <p:cNvPr id="8" name="Text 6"/>
          <p:cNvSpPr/>
          <p:nvPr/>
        </p:nvSpPr>
        <p:spPr>
          <a:xfrm>
            <a:off x="457200" y="6309360"/>
            <a:ext cx="11274552" cy="182880"/>
          </a:xfrm>
          <a:prstGeom prst="rect">
            <a:avLst/>
          </a:prstGeom>
          <a:ln/>
        </p:spPr>
        <p:txBody>
          <a:bodyPr wrap="square" rtlCol="0" anchor="t"/>
          <a:lstStyle/>
          <a:p>
            <a:pPr indent="0" marL="0">
              <a:buNone/>
            </a:pPr>
            <a:r>
              <a:rPr lang="en-US" sz="1000" dirty="0">
                <a:solidFill>
                  <a:srgbClr val="6C757D"/>
                </a:solidFill>
                <a:latin typeface="Times New Roman" pitchFamily="34" charset="0"/>
                <a:ea typeface="Times New Roman" pitchFamily="34" charset="-122"/>
                <a:cs typeface="Times New Roman" pitchFamily="34" charset="-120"/>
              </a:rPr>
              <a:t>John 1:1–18 | Slide 1 of 15</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457200" y="365760"/>
            <a:ext cx="11274552" cy="1097280"/>
          </a:xfrm>
          <a:prstGeom prst="roundRect">
            <a:avLst>
              <a:gd name="adj" fmla="val 4167"/>
            </a:avLst>
          </a:prstGeom>
          <a:solidFill>
            <a:srgbClr val="601A24"/>
          </a:solidFill>
          <a:ln/>
        </p:spPr>
      </p:sp>
      <p:sp>
        <p:nvSpPr>
          <p:cNvPr id="3" name="Text 1"/>
          <p:cNvSpPr/>
          <p:nvPr/>
        </p:nvSpPr>
        <p:spPr>
          <a:xfrm>
            <a:off x="640080" y="502920"/>
            <a:ext cx="10908792" cy="822960"/>
          </a:xfrm>
          <a:prstGeom prst="rect">
            <a:avLst/>
          </a:prstGeom>
          <a:ln/>
        </p:spPr>
        <p:txBody>
          <a:bodyPr wrap="square" rtlCol="0" anchor="t"/>
          <a:lstStyle/>
          <a:p>
            <a:pPr indent="0" marL="0">
              <a:buNone/>
            </a:pPr>
            <a:r>
              <a:rPr lang="en-US" sz="1500" dirty="0">
                <a:solidFill>
                  <a:srgbClr val="FFFFFF"/>
                </a:solidFill>
                <a:latin typeface="Times New Roman" pitchFamily="34" charset="0"/>
                <a:ea typeface="Times New Roman" pitchFamily="34" charset="-122"/>
                <a:cs typeface="Times New Roman" pitchFamily="34" charset="-120"/>
              </a:rPr>
              <a:t>"John bore witness about Him, and cried out, 'This was He of whom I said, He who comes after me ranks before me, because He was before me.' For from His fullness we have all received, grace upon grace."</a:t>
            </a:r>
            <a:pPr indent="0" marL="0">
              <a:buNone/>
            </a:pPr>
            <a:endParaRPr lang="en-US" sz="1500" dirty="0"/>
          </a:p>
          <a:p>
            <a:pPr indent="0" marL="0">
              <a:buNone/>
            </a:pPr>
            <a:r>
              <a:rPr lang="en-US" sz="1500" b="1" dirty="0">
                <a:solidFill>
                  <a:srgbClr val="FFFFFF"/>
                </a:solidFill>
                <a:latin typeface="Garamond" pitchFamily="34" charset="0"/>
                <a:ea typeface="Garamond" pitchFamily="34" charset="-122"/>
                <a:cs typeface="Garamond" pitchFamily="34" charset="-120"/>
              </a:rPr>
              <a:t>— John 1:15–16</a:t>
            </a:r>
            <a:endParaRPr lang="en-US" sz="1500" dirty="0"/>
          </a:p>
        </p:txBody>
      </p:sp>
      <p:sp>
        <p:nvSpPr>
          <p:cNvPr id="4" name="Text 2"/>
          <p:cNvSpPr/>
          <p:nvPr/>
        </p:nvSpPr>
        <p:spPr>
          <a:xfrm>
            <a:off x="457200" y="1645920"/>
            <a:ext cx="6217920" cy="1188720"/>
          </a:xfrm>
          <a:prstGeom prst="rect">
            <a:avLst/>
          </a:prstGeom>
          <a:ln/>
        </p:spPr>
        <p:txBody>
          <a:bodyPr wrap="square" rtlCol="0" anchor="t"/>
          <a:lstStyle/>
          <a:p>
            <a:pPr indent="0" marL="0">
              <a:buNone/>
            </a:pPr>
            <a:r>
              <a:rPr lang="en-US" sz="1300" b="1" dirty="0">
                <a:solidFill>
                  <a:srgbClr val="212529"/>
                </a:solidFill>
                <a:latin typeface="Garamond" pitchFamily="34" charset="0"/>
                <a:ea typeface="Garamond" pitchFamily="34" charset="-122"/>
                <a:cs typeface="Garamond" pitchFamily="34" charset="-120"/>
              </a:rPr>
              <a:t>The Baptist's Paradox</a:t>
            </a:r>
            <a:pPr indent="0" marL="0">
              <a:buNone/>
            </a:pPr>
            <a:endParaRPr lang="en-US" sz="1300" dirty="0"/>
          </a:p>
          <a:p>
            <a:pPr indent="0" marL="0">
              <a:buNone/>
            </a:pPr>
            <a:r>
              <a:rPr lang="en-US" sz="1300" dirty="0">
                <a:solidFill>
                  <a:srgbClr val="212529"/>
                </a:solidFill>
                <a:latin typeface="Times New Roman" pitchFamily="34" charset="0"/>
                <a:ea typeface="Times New Roman" pitchFamily="34" charset="-122"/>
                <a:cs typeface="Times New Roman" pitchFamily="34" charset="-120"/>
              </a:rPr>
              <a:t>Christ comes after the Baptist chronologically (born six months later, began ministry later) yet ranks before him and existed before him. This only makes sense if Christ is eternally pre-existent. The carpenter walking toward the Jordan existed before Abraham, Moses, and creation.</a:t>
            </a:r>
            <a:endParaRPr lang="en-US" sz="1300" dirty="0"/>
          </a:p>
        </p:txBody>
      </p:sp>
      <p:sp>
        <p:nvSpPr>
          <p:cNvPr id="5" name="Text 3"/>
          <p:cNvSpPr/>
          <p:nvPr/>
        </p:nvSpPr>
        <p:spPr>
          <a:xfrm>
            <a:off x="457200" y="3017520"/>
            <a:ext cx="6217920" cy="1188720"/>
          </a:xfrm>
          <a:prstGeom prst="rect">
            <a:avLst/>
          </a:prstGeom>
          <a:ln/>
        </p:spPr>
        <p:txBody>
          <a:bodyPr wrap="square" rtlCol="0" anchor="t"/>
          <a:lstStyle/>
          <a:p>
            <a:pPr indent="0" marL="0">
              <a:buNone/>
            </a:pPr>
            <a:r>
              <a:rPr lang="en-US" sz="1300" b="1" dirty="0">
                <a:solidFill>
                  <a:srgbClr val="212529"/>
                </a:solidFill>
                <a:latin typeface="Garamond" pitchFamily="34" charset="0"/>
                <a:ea typeface="Garamond" pitchFamily="34" charset="-122"/>
                <a:cs typeface="Garamond" pitchFamily="34" charset="-120"/>
              </a:rPr>
              <a:t>Grace Upon Grace (χάριν ἀντὶ χάριτος)</a:t>
            </a:r>
            <a:pPr indent="0" marL="0">
              <a:buNone/>
            </a:pPr>
            <a:endParaRPr lang="en-US" sz="1300" dirty="0"/>
          </a:p>
          <a:p>
            <a:pPr indent="0" marL="0">
              <a:buNone/>
            </a:pPr>
            <a:r>
              <a:rPr lang="en-US" sz="1300" dirty="0">
                <a:solidFill>
                  <a:srgbClr val="212529"/>
                </a:solidFill>
                <a:latin typeface="Times New Roman" pitchFamily="34" charset="0"/>
                <a:ea typeface="Times New Roman" pitchFamily="34" charset="-122"/>
                <a:cs typeface="Times New Roman" pitchFamily="34" charset="-120"/>
              </a:rPr>
              <a:t>The preposition 'ἀντὶ' means 'in place of' or 'upon.' The Church Fathers interpret this as the new grace of the Gospel succeeding and surpassing the old grace of the Law. The Law was genuine grace, but Christ brings an inexhaustible replacement.</a:t>
            </a:r>
            <a:endParaRPr lang="en-US" sz="1300" dirty="0"/>
          </a:p>
        </p:txBody>
      </p:sp>
      <p:sp>
        <p:nvSpPr>
          <p:cNvPr id="6" name="Shape 4"/>
          <p:cNvSpPr/>
          <p:nvPr/>
        </p:nvSpPr>
        <p:spPr>
          <a:xfrm>
            <a:off x="457200" y="4389120"/>
            <a:ext cx="6217920" cy="1645920"/>
          </a:xfrm>
          <a:prstGeom prst="roundRect">
            <a:avLst>
              <a:gd name="adj" fmla="val 2778"/>
            </a:avLst>
          </a:prstGeom>
          <a:solidFill>
            <a:srgbClr val="F8F9FA"/>
          </a:solidFill>
          <a:ln/>
        </p:spPr>
      </p:sp>
      <p:sp>
        <p:nvSpPr>
          <p:cNvPr id="7" name="Text 5"/>
          <p:cNvSpPr/>
          <p:nvPr/>
        </p:nvSpPr>
        <p:spPr>
          <a:xfrm>
            <a:off x="640080" y="4526280"/>
            <a:ext cx="5852160" cy="1371600"/>
          </a:xfrm>
          <a:prstGeom prst="rect">
            <a:avLst/>
          </a:prstGeom>
          <a:ln/>
        </p:spPr>
        <p:txBody>
          <a:bodyPr wrap="square" rtlCol="0" anchor="t"/>
          <a:lstStyle/>
          <a:p>
            <a:pPr indent="0" marL="0">
              <a:buNone/>
            </a:pPr>
            <a:r>
              <a:rPr lang="en-US" sz="1300" b="1" dirty="0">
                <a:solidFill>
                  <a:srgbClr val="212529"/>
                </a:solidFill>
                <a:latin typeface="Garamond" pitchFamily="34" charset="0"/>
                <a:ea typeface="Garamond" pitchFamily="34" charset="-122"/>
                <a:cs typeface="Garamond" pitchFamily="34" charset="-120"/>
              </a:rPr>
              <a:t>Practical Application: Continuous Flow</a:t>
            </a:r>
            <a:pPr indent="0" marL="0">
              <a:buNone/>
            </a:pPr>
            <a:endParaRPr lang="en-US" sz="1300" dirty="0"/>
          </a:p>
          <a:p>
            <a:pPr indent="0" marL="0">
              <a:buNone/>
            </a:pPr>
            <a:r>
              <a:rPr lang="en-US" sz="1300" dirty="0">
                <a:solidFill>
                  <a:srgbClr val="212529"/>
                </a:solidFill>
                <a:latin typeface="Times New Roman" pitchFamily="34" charset="0"/>
                <a:ea typeface="Times New Roman" pitchFamily="34" charset="-122"/>
                <a:cs typeface="Times New Roman" pitchFamily="34" charset="-120"/>
              </a:rPr>
              <a:t>Grace is not a single event but a continuous flow, like ocean waves. Before one wave recedes, another arrives. Every sacrament, act of repentance, and moment of prayer brings a new wave. You are never too far gone for the next wave of God's inexhaustible love to reach you.</a:t>
            </a:r>
            <a:endParaRPr lang="en-US" sz="1300" dirty="0"/>
          </a:p>
        </p:txBody>
      </p:sp>
      <p:pic>
        <p:nvPicPr>
          <p:cNvPr id="8" name="Image 0" descr="preencoded.png">    </p:cNvPr>
          <p:cNvPicPr>
            <a:picLocks noChangeAspect="1"/>
          </p:cNvPicPr>
          <p:nvPr/>
        </p:nvPicPr>
        <p:blipFill>
          <a:blip r:embed="rId1"/>
          <a:stretch>
            <a:fillRect/>
          </a:stretch>
        </p:blipFill>
        <p:spPr>
          <a:xfrm>
            <a:off x="6949440" y="1645920"/>
            <a:ext cx="4754880" cy="4389120"/>
          </a:xfrm>
          <a:prstGeom prst="rect">
            <a:avLst/>
          </a:prstGeom>
        </p:spPr>
      </p:pic>
      <p:sp>
        <p:nvSpPr>
          <p:cNvPr id="9" name="Shape 6"/>
          <p:cNvSpPr/>
          <p:nvPr/>
        </p:nvSpPr>
        <p:spPr>
          <a:xfrm>
            <a:off x="457200" y="6309360"/>
            <a:ext cx="11274552" cy="365760"/>
          </a:xfrm>
          <a:prstGeom prst="rect">
            <a:avLst/>
          </a:prstGeom>
          <a:solidFill>
            <a:srgbClr val="601A24"/>
          </a:solidFill>
          <a:ln/>
        </p:spPr>
      </p:sp>
      <p:sp>
        <p:nvSpPr>
          <p:cNvPr id="10" name="Text 7"/>
          <p:cNvSpPr/>
          <p:nvPr/>
        </p:nvSpPr>
        <p:spPr>
          <a:xfrm>
            <a:off x="640080" y="6309360"/>
            <a:ext cx="10908792" cy="182880"/>
          </a:xfrm>
          <a:prstGeom prst="rect">
            <a:avLst/>
          </a:prstGeom>
          <a:ln/>
        </p:spPr>
        <p:txBody>
          <a:bodyPr wrap="square" rtlCol="0" anchor="t"/>
          <a:lstStyle/>
          <a:p>
            <a:pPr indent="0" marL="0">
              <a:buNone/>
            </a:pPr>
            <a:r>
              <a:rPr lang="en-US" sz="1000" dirty="0">
                <a:solidFill>
                  <a:srgbClr val="FFFFFF"/>
                </a:solidFill>
                <a:latin typeface="Times New Roman" pitchFamily="34" charset="0"/>
                <a:ea typeface="Times New Roman" pitchFamily="34" charset="-122"/>
                <a:cs typeface="Times New Roman" pitchFamily="34" charset="-120"/>
              </a:rPr>
              <a:t>John 1:15–16 | Slide 12 of 15</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65760"/>
            <a:ext cx="11274552" cy="548640"/>
          </a:xfrm>
          <a:prstGeom prst="rect">
            <a:avLst/>
          </a:prstGeom>
          <a:ln/>
        </p:spPr>
        <p:txBody>
          <a:bodyPr wrap="square" rtlCol="0" anchor="t"/>
          <a:lstStyle/>
          <a:p>
            <a:pPr indent="0" marL="0">
              <a:buNone/>
            </a:pPr>
            <a:r>
              <a:rPr lang="en-US" sz="1900" b="1" dirty="0">
                <a:solidFill>
                  <a:srgbClr val="212529"/>
                </a:solidFill>
                <a:latin typeface="Garamond" pitchFamily="34" charset="0"/>
                <a:ea typeface="Garamond" pitchFamily="34" charset="-122"/>
                <a:cs typeface="Garamond" pitchFamily="34" charset="-120"/>
              </a:rPr>
              <a:t>"For the law was given through Moses, but grace and truth came through Jesus Christ."</a:t>
            </a:r>
            <a:endParaRPr lang="en-US" sz="1900" dirty="0"/>
          </a:p>
        </p:txBody>
      </p:sp>
      <p:sp>
        <p:nvSpPr>
          <p:cNvPr id="3" name="Text 1"/>
          <p:cNvSpPr/>
          <p:nvPr/>
        </p:nvSpPr>
        <p:spPr>
          <a:xfrm>
            <a:off x="457200" y="914400"/>
            <a:ext cx="11274552" cy="365760"/>
          </a:xfrm>
          <a:prstGeom prst="rect">
            <a:avLst/>
          </a:prstGeom>
          <a:ln/>
        </p:spPr>
        <p:txBody>
          <a:bodyPr wrap="square" rtlCol="0" anchor="t"/>
          <a:lstStyle/>
          <a:p>
            <a:pPr indent="0" marL="0">
              <a:buNone/>
            </a:pPr>
            <a:r>
              <a:rPr lang="en-US" sz="2000" dirty="0">
                <a:solidFill>
                  <a:srgbClr val="0D6EFD"/>
                </a:solidFill>
                <a:latin typeface="Times New Roman" pitchFamily="34" charset="0"/>
                <a:ea typeface="Times New Roman" pitchFamily="34" charset="-122"/>
                <a:cs typeface="Times New Roman" pitchFamily="34" charset="-120"/>
              </a:rPr>
              <a:t>— John 1:17</a:t>
            </a:r>
            <a:endParaRPr lang="en-US" sz="2000" dirty="0"/>
          </a:p>
        </p:txBody>
      </p:sp>
      <p:sp>
        <p:nvSpPr>
          <p:cNvPr id="4" name="Shape 2"/>
          <p:cNvSpPr/>
          <p:nvPr/>
        </p:nvSpPr>
        <p:spPr>
          <a:xfrm>
            <a:off x="457200" y="1371600"/>
            <a:ext cx="11274552" cy="0"/>
          </a:xfrm>
          <a:prstGeom prst="line">
            <a:avLst/>
          </a:prstGeom>
          <a:noFill/>
          <a:ln w="12700">
            <a:solidFill>
              <a:srgbClr val="E0E0E0"/>
            </a:solidFill>
            <a:prstDash val="solid"/>
          </a:ln>
        </p:spPr>
      </p:sp>
      <p:sp>
        <p:nvSpPr>
          <p:cNvPr id="5" name="Shape 3"/>
          <p:cNvSpPr/>
          <p:nvPr/>
        </p:nvSpPr>
        <p:spPr>
          <a:xfrm>
            <a:off x="457200" y="1645920"/>
            <a:ext cx="6400800" cy="1188720"/>
          </a:xfrm>
          <a:prstGeom prst="roundRect">
            <a:avLst>
              <a:gd name="adj" fmla="val 3846"/>
            </a:avLst>
          </a:prstGeom>
          <a:solidFill>
            <a:srgbClr val="F8F9FA"/>
          </a:solidFill>
          <a:ln w="12700">
            <a:solidFill>
              <a:srgbClr val="DEE2E6"/>
            </a:solidFill>
            <a:prstDash val="solid"/>
          </a:ln>
        </p:spPr>
      </p:sp>
      <p:sp>
        <p:nvSpPr>
          <p:cNvPr id="6" name="Text 4"/>
          <p:cNvSpPr/>
          <p:nvPr/>
        </p:nvSpPr>
        <p:spPr>
          <a:xfrm>
            <a:off x="640080" y="1783080"/>
            <a:ext cx="6035040" cy="914400"/>
          </a:xfrm>
          <a:prstGeom prst="rect">
            <a:avLst/>
          </a:prstGeom>
          <a:ln/>
        </p:spPr>
        <p:txBody>
          <a:bodyPr wrap="square" rtlCol="0" anchor="t"/>
          <a:lstStyle/>
          <a:p>
            <a:pPr indent="0" marL="0">
              <a:buNone/>
            </a:pPr>
            <a:r>
              <a:rPr lang="en-US" sz="1300" b="1" dirty="0">
                <a:solidFill>
                  <a:srgbClr val="212529"/>
                </a:solidFill>
                <a:latin typeface="Garamond" pitchFamily="34" charset="0"/>
                <a:ea typeface="Garamond" pitchFamily="34" charset="-122"/>
                <a:cs typeface="Garamond" pitchFamily="34" charset="-120"/>
              </a:rPr>
              <a:t>A Necessary Preparation</a:t>
            </a:r>
            <a:endParaRPr lang="en-US" sz="1300" dirty="0"/>
          </a:p>
          <a:p>
            <a:pPr marL="342900" indent="-342900">
              <a:buSzPct val="100000"/>
              <a:buChar char="•"/>
            </a:pPr>
            <a:r>
              <a:rPr lang="en-US" sz="1300" dirty="0">
                <a:solidFill>
                  <a:srgbClr val="212529"/>
                </a:solidFill>
                <a:latin typeface="Times New Roman" pitchFamily="34" charset="0"/>
                <a:ea typeface="Times New Roman" pitchFamily="34" charset="-122"/>
                <a:cs typeface="Times New Roman" pitchFamily="34" charset="-120"/>
              </a:rPr>
              <a:t>The Law was a genuine act of grace and preparation.</a:t>
            </a:r>
            <a:endParaRPr lang="en-US" sz="1300" dirty="0"/>
          </a:p>
          <a:p>
            <a:pPr marL="342900" indent="-342900">
              <a:buSzPct val="100000"/>
              <a:buChar char="•"/>
            </a:pPr>
            <a:r>
              <a:rPr lang="en-US" sz="1300" dirty="0">
                <a:solidFill>
                  <a:srgbClr val="212529"/>
                </a:solidFill>
                <a:latin typeface="Times New Roman" pitchFamily="34" charset="0"/>
                <a:ea typeface="Times New Roman" pitchFamily="34" charset="-122"/>
                <a:cs typeface="Times New Roman" pitchFamily="34" charset="-120"/>
              </a:rPr>
              <a:t>Moses delivered the message; Christ is the message Himself.</a:t>
            </a:r>
            <a:endParaRPr lang="en-US" sz="1300" dirty="0"/>
          </a:p>
        </p:txBody>
      </p:sp>
      <p:sp>
        <p:nvSpPr>
          <p:cNvPr id="7" name="Shape 5"/>
          <p:cNvSpPr/>
          <p:nvPr/>
        </p:nvSpPr>
        <p:spPr>
          <a:xfrm>
            <a:off x="457200" y="3017520"/>
            <a:ext cx="6400800" cy="1188720"/>
          </a:xfrm>
          <a:prstGeom prst="roundRect">
            <a:avLst>
              <a:gd name="adj" fmla="val 3846"/>
            </a:avLst>
          </a:prstGeom>
          <a:solidFill>
            <a:srgbClr val="F8F9FA"/>
          </a:solidFill>
          <a:ln w="12700">
            <a:solidFill>
              <a:srgbClr val="DEE2E6"/>
            </a:solidFill>
            <a:prstDash val="solid"/>
          </a:ln>
        </p:spPr>
      </p:sp>
      <p:sp>
        <p:nvSpPr>
          <p:cNvPr id="8" name="Text 6"/>
          <p:cNvSpPr/>
          <p:nvPr/>
        </p:nvSpPr>
        <p:spPr>
          <a:xfrm>
            <a:off x="640080" y="3154680"/>
            <a:ext cx="6035040" cy="914400"/>
          </a:xfrm>
          <a:prstGeom prst="rect">
            <a:avLst/>
          </a:prstGeom>
          <a:ln/>
        </p:spPr>
        <p:txBody>
          <a:bodyPr wrap="square" rtlCol="0" anchor="t"/>
          <a:lstStyle/>
          <a:p>
            <a:pPr indent="0" marL="0">
              <a:buNone/>
            </a:pPr>
            <a:r>
              <a:rPr lang="en-US" sz="1300" b="1" dirty="0">
                <a:solidFill>
                  <a:srgbClr val="212529"/>
                </a:solidFill>
                <a:latin typeface="Garamond" pitchFamily="34" charset="0"/>
                <a:ea typeface="Garamond" pitchFamily="34" charset="-122"/>
                <a:cs typeface="Garamond" pitchFamily="34" charset="-120"/>
              </a:rPr>
              <a:t>The Key Distinction</a:t>
            </a:r>
            <a:endParaRPr lang="en-US" sz="1300" dirty="0"/>
          </a:p>
          <a:p>
            <a:pPr marL="342900" indent="-342900">
              <a:buSzPct val="100000"/>
              <a:buChar char="•"/>
            </a:pPr>
            <a:r>
              <a:rPr lang="en-US" sz="1300" dirty="0">
                <a:solidFill>
                  <a:srgbClr val="212529"/>
                </a:solidFill>
                <a:latin typeface="Times New Roman" pitchFamily="34" charset="0"/>
                <a:ea typeface="Times New Roman" pitchFamily="34" charset="-122"/>
                <a:cs typeface="Times New Roman" pitchFamily="34" charset="-120"/>
              </a:rPr>
              <a:t>Rules describe the standard; the Incarnation reveals the Lawgiver's heart.</a:t>
            </a:r>
            <a:endParaRPr lang="en-US" sz="1300" dirty="0"/>
          </a:p>
          <a:p>
            <a:pPr marL="342900" indent="-342900">
              <a:buSzPct val="100000"/>
              <a:buChar char="•"/>
            </a:pPr>
            <a:r>
              <a:rPr lang="en-US" sz="1300" dirty="0">
                <a:solidFill>
                  <a:srgbClr val="212529"/>
                </a:solidFill>
                <a:latin typeface="Times New Roman" pitchFamily="34" charset="0"/>
                <a:ea typeface="Times New Roman" pitchFamily="34" charset="-122"/>
                <a:cs typeface="Times New Roman" pitchFamily="34" charset="-120"/>
              </a:rPr>
              <a:t>Old and New Testaments are progressive revelation, not opposition.</a:t>
            </a:r>
            <a:endParaRPr lang="en-US" sz="1300" dirty="0"/>
          </a:p>
        </p:txBody>
      </p:sp>
      <p:sp>
        <p:nvSpPr>
          <p:cNvPr id="9" name="Shape 7"/>
          <p:cNvSpPr/>
          <p:nvPr/>
        </p:nvSpPr>
        <p:spPr>
          <a:xfrm>
            <a:off x="457200" y="4389120"/>
            <a:ext cx="6400800" cy="1645920"/>
          </a:xfrm>
          <a:prstGeom prst="roundRect">
            <a:avLst>
              <a:gd name="adj" fmla="val 2778"/>
            </a:avLst>
          </a:prstGeom>
          <a:solidFill>
            <a:srgbClr val="F8F9FA"/>
          </a:solidFill>
          <a:ln w="12700">
            <a:solidFill>
              <a:srgbClr val="DEE2E6"/>
            </a:solidFill>
            <a:prstDash val="solid"/>
          </a:ln>
        </p:spPr>
      </p:sp>
      <p:sp>
        <p:nvSpPr>
          <p:cNvPr id="10" name="Text 8"/>
          <p:cNvSpPr/>
          <p:nvPr/>
        </p:nvSpPr>
        <p:spPr>
          <a:xfrm>
            <a:off x="640080" y="4526280"/>
            <a:ext cx="6035040" cy="1371600"/>
          </a:xfrm>
          <a:prstGeom prst="rect">
            <a:avLst/>
          </a:prstGeom>
          <a:ln/>
        </p:spPr>
        <p:txBody>
          <a:bodyPr wrap="square" rtlCol="0" anchor="t"/>
          <a:lstStyle/>
          <a:p>
            <a:pPr indent="0" marL="0">
              <a:buNone/>
            </a:pPr>
            <a:r>
              <a:rPr lang="en-US" sz="1500" b="1" dirty="0">
                <a:solidFill>
                  <a:srgbClr val="212529"/>
                </a:solidFill>
                <a:latin typeface="Garamond" pitchFamily="34" charset="0"/>
                <a:ea typeface="Garamond" pitchFamily="34" charset="-122"/>
                <a:cs typeface="Garamond" pitchFamily="34" charset="-120"/>
              </a:rPr>
              <a:t>Patristic Insight &amp; Analogy</a:t>
            </a:r>
            <a:endParaRPr lang="en-US" sz="1500" dirty="0"/>
          </a:p>
          <a:p>
            <a:pPr marL="342900" indent="-342900">
              <a:buSzPct val="100000"/>
              <a:buChar char="•"/>
            </a:pPr>
            <a:r>
              <a:rPr lang="en-US" sz="1500" dirty="0">
                <a:solidFill>
                  <a:srgbClr val="212529"/>
                </a:solidFill>
                <a:latin typeface="Times New Roman" pitchFamily="34" charset="0"/>
                <a:ea typeface="Times New Roman" pitchFamily="34" charset="-122"/>
                <a:cs typeface="Times New Roman" pitchFamily="34" charset="-120"/>
              </a:rPr>
              <a:t>St. Irenaeus: "The Law was a schoolmaster preparing humanity for Christ."</a:t>
            </a:r>
            <a:endParaRPr lang="en-US" sz="1500" dirty="0"/>
          </a:p>
          <a:p>
            <a:pPr marL="342900" indent="-342900">
              <a:buSzPct val="100000"/>
              <a:buChar char="•"/>
            </a:pPr>
            <a:r>
              <a:rPr lang="en-US" sz="1500" dirty="0">
                <a:solidFill>
                  <a:srgbClr val="212529"/>
                </a:solidFill>
                <a:latin typeface="Times New Roman" pitchFamily="34" charset="0"/>
                <a:ea typeface="Times New Roman" pitchFamily="34" charset="-122"/>
                <a:cs typeface="Times New Roman" pitchFamily="34" charset="-120"/>
              </a:rPr>
              <a:t>Like receiving a letter from a loved one versus meeting them in person.</a:t>
            </a:r>
            <a:endParaRPr lang="en-US" sz="1500" dirty="0"/>
          </a:p>
          <a:p>
            <a:pPr marL="342900" indent="-342900">
              <a:buSzPct val="100000"/>
              <a:buChar char="•"/>
            </a:pPr>
            <a:r>
              <a:rPr lang="en-US" sz="1500" dirty="0">
                <a:solidFill>
                  <a:srgbClr val="212529"/>
                </a:solidFill>
                <a:latin typeface="Times New Roman" pitchFamily="34" charset="0"/>
                <a:ea typeface="Times New Roman" pitchFamily="34" charset="-122"/>
                <a:cs typeface="Times New Roman" pitchFamily="34" charset="-120"/>
              </a:rPr>
              <a:t>The letter is true and precious, but the person is infinitely more.</a:t>
            </a:r>
            <a:endParaRPr lang="en-US" sz="1500" dirty="0"/>
          </a:p>
        </p:txBody>
      </p:sp>
      <p:pic>
        <p:nvPicPr>
          <p:cNvPr id="11" name="Image 0" descr="preencoded.png">    </p:cNvPr>
          <p:cNvPicPr>
            <a:picLocks noChangeAspect="1"/>
          </p:cNvPicPr>
          <p:nvPr/>
        </p:nvPicPr>
        <p:blipFill>
          <a:blip r:embed="rId1"/>
          <a:stretch>
            <a:fillRect/>
          </a:stretch>
        </p:blipFill>
        <p:spPr>
          <a:xfrm>
            <a:off x="7132320" y="1645920"/>
            <a:ext cx="4572000" cy="4389120"/>
          </a:xfrm>
          <a:prstGeom prst="rect">
            <a:avLst/>
          </a:prstGeom>
        </p:spPr>
      </p:pic>
      <p:sp>
        <p:nvSpPr>
          <p:cNvPr id="12" name="Shape 9"/>
          <p:cNvSpPr/>
          <p:nvPr/>
        </p:nvSpPr>
        <p:spPr>
          <a:xfrm>
            <a:off x="457200" y="6309360"/>
            <a:ext cx="11274552" cy="0"/>
          </a:xfrm>
          <a:prstGeom prst="line">
            <a:avLst/>
          </a:prstGeom>
          <a:noFill/>
          <a:ln w="12700">
            <a:solidFill>
              <a:srgbClr val="E0E0E0"/>
            </a:solidFill>
            <a:prstDash val="solid"/>
          </a:ln>
        </p:spPr>
      </p:sp>
      <p:sp>
        <p:nvSpPr>
          <p:cNvPr id="13" name="Text 10"/>
          <p:cNvSpPr/>
          <p:nvPr/>
        </p:nvSpPr>
        <p:spPr>
          <a:xfrm>
            <a:off x="457200" y="6309360"/>
            <a:ext cx="11274552" cy="182880"/>
          </a:xfrm>
          <a:prstGeom prst="rect">
            <a:avLst/>
          </a:prstGeom>
          <a:ln/>
        </p:spPr>
        <p:txBody>
          <a:bodyPr wrap="square" rtlCol="0" anchor="t"/>
          <a:lstStyle/>
          <a:p>
            <a:pPr indent="0" marL="0">
              <a:buNone/>
            </a:pPr>
            <a:r>
              <a:rPr lang="en-US" sz="1000" dirty="0">
                <a:solidFill>
                  <a:srgbClr val="6C757D"/>
                </a:solidFill>
                <a:latin typeface="Times New Roman" pitchFamily="34" charset="0"/>
                <a:ea typeface="Times New Roman" pitchFamily="34" charset="-122"/>
                <a:cs typeface="Times New Roman" pitchFamily="34" charset="-120"/>
              </a:rPr>
              <a:t>John 1:17 | Slide 13 of 15</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457200" y="274320"/>
            <a:ext cx="11274552" cy="1005840"/>
          </a:xfrm>
          <a:prstGeom prst="rect">
            <a:avLst/>
          </a:prstGeom>
          <a:solidFill>
            <a:srgbClr val="4A0A18"/>
          </a:solidFill>
          <a:ln/>
        </p:spPr>
      </p:sp>
      <p:sp>
        <p:nvSpPr>
          <p:cNvPr id="3" name="Shape 1"/>
          <p:cNvSpPr/>
          <p:nvPr/>
        </p:nvSpPr>
        <p:spPr>
          <a:xfrm>
            <a:off x="548640" y="365760"/>
            <a:ext cx="11091672" cy="822960"/>
          </a:xfrm>
          <a:prstGeom prst="rect">
            <a:avLst/>
          </a:prstGeom>
          <a:solidFill>
            <a:srgbClr val="4A0A18"/>
          </a:solidFill>
          <a:ln w="12700">
            <a:solidFill>
              <a:srgbClr val="D4AF37"/>
            </a:solidFill>
            <a:prstDash val="solid"/>
          </a:ln>
        </p:spPr>
      </p:sp>
      <p:sp>
        <p:nvSpPr>
          <p:cNvPr id="4" name="Text 2"/>
          <p:cNvSpPr/>
          <p:nvPr/>
        </p:nvSpPr>
        <p:spPr>
          <a:xfrm>
            <a:off x="731520" y="502920"/>
            <a:ext cx="10725912" cy="548640"/>
          </a:xfrm>
          <a:prstGeom prst="rect">
            <a:avLst/>
          </a:prstGeom>
          <a:ln/>
        </p:spPr>
        <p:txBody>
          <a:bodyPr wrap="square" rtlCol="0" anchor="t"/>
          <a:lstStyle/>
          <a:p>
            <a:pPr indent="0" marL="0">
              <a:buNone/>
            </a:pPr>
            <a:r>
              <a:rPr lang="en-US" sz="1300" b="1" dirty="0">
                <a:solidFill>
                  <a:srgbClr val="FFFFFF"/>
                </a:solidFill>
                <a:latin typeface="Garamond" pitchFamily="34" charset="0"/>
                <a:ea typeface="Garamond" pitchFamily="34" charset="-122"/>
                <a:cs typeface="Garamond" pitchFamily="34" charset="-120"/>
              </a:rPr>
              <a:t>"No one has ever seen God; the only God, who is at the Father's side, He has made Him known." </a:t>
            </a:r>
            <a:pPr indent="0" marL="0">
              <a:buNone/>
            </a:pPr>
            <a:r>
              <a:rPr lang="en-US" sz="1300" dirty="0">
                <a:solidFill>
                  <a:srgbClr val="FFFFFF"/>
                </a:solidFill>
                <a:latin typeface="Times New Roman" pitchFamily="34" charset="0"/>
                <a:ea typeface="Times New Roman" pitchFamily="34" charset="-122"/>
                <a:cs typeface="Times New Roman" pitchFamily="34" charset="-120"/>
              </a:rPr>
              <a:t>— John 1:18</a:t>
            </a:r>
            <a:endParaRPr lang="en-US" sz="1300" dirty="0"/>
          </a:p>
        </p:txBody>
      </p:sp>
      <p:sp>
        <p:nvSpPr>
          <p:cNvPr id="5" name="Text 3"/>
          <p:cNvSpPr/>
          <p:nvPr/>
        </p:nvSpPr>
        <p:spPr>
          <a:xfrm>
            <a:off x="457200" y="1554480"/>
            <a:ext cx="3566160" cy="4572000"/>
          </a:xfrm>
          <a:prstGeom prst="rect">
            <a:avLst/>
          </a:prstGeom>
          <a:ln/>
        </p:spPr>
        <p:txBody>
          <a:bodyPr wrap="square" rtlCol="0" anchor="t"/>
          <a:lstStyle/>
          <a:p>
            <a:pPr indent="0" marL="0">
              <a:buNone/>
            </a:pPr>
            <a:r>
              <a:rPr lang="en-US" sz="1400" b="1" dirty="0">
                <a:solidFill>
                  <a:srgbClr val="212529"/>
                </a:solidFill>
                <a:latin typeface="Garamond" pitchFamily="34" charset="0"/>
                <a:ea typeface="Garamond" pitchFamily="34" charset="-122"/>
                <a:cs typeface="Garamond" pitchFamily="34" charset="-120"/>
              </a:rPr>
              <a:t>Christ as the 'Exegesis'</a:t>
            </a:r>
            <a:endParaRPr lang="en-US" sz="1400" dirty="0"/>
          </a:p>
          <a:p>
            <a:pPr marL="342900" indent="-342900">
              <a:buSzPct val="100000"/>
              <a:buChar char="•"/>
            </a:pPr>
            <a:r>
              <a:rPr lang="en-US" sz="1400" dirty="0">
                <a:solidFill>
                  <a:srgbClr val="212529"/>
                </a:solidFill>
                <a:latin typeface="Times New Roman" pitchFamily="34" charset="0"/>
                <a:ea typeface="Times New Roman" pitchFamily="34" charset="-122"/>
                <a:cs typeface="Times New Roman" pitchFamily="34" charset="-120"/>
              </a:rPr>
              <a:t>The Prologue closes with a staggering claim. No human being—not even Moses or Elijah—has ever seen God's essence directly.</a:t>
            </a:r>
            <a:endParaRPr lang="en-US" sz="1400" dirty="0"/>
          </a:p>
          <a:p>
            <a:pPr marL="342900" indent="-342900">
              <a:buSzPct val="100000"/>
              <a:buChar char="•"/>
            </a:pPr>
            <a:r>
              <a:rPr lang="en-US" sz="1400" dirty="0">
                <a:solidFill>
                  <a:srgbClr val="212529"/>
                </a:solidFill>
                <a:latin typeface="Times New Roman" pitchFamily="34" charset="0"/>
                <a:ea typeface="Times New Roman" pitchFamily="34" charset="-122"/>
                <a:cs typeface="Times New Roman" pitchFamily="34" charset="-120"/>
              </a:rPr>
              <a:t>Past visions were theophanies (partial manifestations).</a:t>
            </a:r>
            <a:endParaRPr lang="en-US" sz="1400" dirty="0"/>
          </a:p>
          <a:p>
            <a:pPr marL="342900" indent="-342900">
              <a:buSzPct val="100000"/>
              <a:buChar char="•"/>
            </a:pPr>
            <a:r>
              <a:rPr lang="en-US" sz="1400" dirty="0">
                <a:solidFill>
                  <a:srgbClr val="212529"/>
                </a:solidFill>
                <a:latin typeface="Times New Roman" pitchFamily="34" charset="0"/>
                <a:ea typeface="Times New Roman" pitchFamily="34" charset="-122"/>
                <a:cs typeface="Times New Roman" pitchFamily="34" charset="-120"/>
              </a:rPr>
              <a:t>The Son eternally dwells 'in the bosom of the Father' (εἰς τὸν κόλπον τοῦ Πατρός), indicating the deepest intimacy.</a:t>
            </a:r>
            <a:endParaRPr lang="en-US" sz="1400" dirty="0"/>
          </a:p>
          <a:p>
            <a:pPr marL="342900" indent="-342900">
              <a:buSzPct val="100000"/>
              <a:buChar char="•"/>
            </a:pPr>
            <a:r>
              <a:rPr lang="en-US" sz="1400" dirty="0">
                <a:solidFill>
                  <a:srgbClr val="212529"/>
                </a:solidFill>
                <a:latin typeface="Times New Roman" pitchFamily="34" charset="0"/>
                <a:ea typeface="Times New Roman" pitchFamily="34" charset="-122"/>
                <a:cs typeface="Times New Roman" pitchFamily="34" charset="-120"/>
              </a:rPr>
              <a:t>He has 'made Him known' (ἐξηγήσατο)—the Greek root from which we derive 'exegesis'.</a:t>
            </a:r>
            <a:endParaRPr lang="en-US" sz="1400" dirty="0"/>
          </a:p>
          <a:p>
            <a:pPr marL="342900" indent="-342900">
              <a:buSzPct val="100000"/>
              <a:buChar char="•"/>
            </a:pPr>
            <a:r>
              <a:rPr lang="en-US" sz="1400" dirty="0">
                <a:solidFill>
                  <a:srgbClr val="212529"/>
                </a:solidFill>
                <a:latin typeface="Times New Roman" pitchFamily="34" charset="0"/>
                <a:ea typeface="Times New Roman" pitchFamily="34" charset="-122"/>
                <a:cs typeface="Times New Roman" pitchFamily="34" charset="-120"/>
              </a:rPr>
              <a:t>Christ is the visible expression of the invisible Father; there is no hidden God behind Christ who contradicts what Christ reveals.</a:t>
            </a:r>
            <a:endParaRPr lang="en-US" sz="1400" dirty="0"/>
          </a:p>
        </p:txBody>
      </p:sp>
      <p:sp>
        <p:nvSpPr>
          <p:cNvPr id="6" name="Text 4"/>
          <p:cNvSpPr/>
          <p:nvPr/>
        </p:nvSpPr>
        <p:spPr>
          <a:xfrm>
            <a:off x="4297680" y="1554480"/>
            <a:ext cx="3566160" cy="2286000"/>
          </a:xfrm>
          <a:prstGeom prst="rect">
            <a:avLst/>
          </a:prstGeom>
          <a:ln/>
        </p:spPr>
        <p:txBody>
          <a:bodyPr wrap="square" rtlCol="0" anchor="t"/>
          <a:lstStyle/>
          <a:p>
            <a:pPr indent="0" marL="0">
              <a:buNone/>
            </a:pPr>
            <a:r>
              <a:rPr lang="en-US" sz="1300" b="1" dirty="0">
                <a:solidFill>
                  <a:srgbClr val="212529"/>
                </a:solidFill>
                <a:latin typeface="Garamond" pitchFamily="34" charset="0"/>
                <a:ea typeface="Garamond" pitchFamily="34" charset="-122"/>
                <a:cs typeface="Garamond" pitchFamily="34" charset="-120"/>
              </a:rPr>
              <a:t>Essence vs. Energies</a:t>
            </a:r>
            <a:endParaRPr lang="en-US" sz="1300" dirty="0"/>
          </a:p>
          <a:p>
            <a:pPr marL="342900" indent="-342900">
              <a:buSzPct val="100000"/>
              <a:buChar char="•"/>
            </a:pPr>
            <a:r>
              <a:rPr lang="en-US" sz="1300" dirty="0">
                <a:solidFill>
                  <a:srgbClr val="212529"/>
                </a:solidFill>
                <a:latin typeface="Times New Roman" pitchFamily="34" charset="0"/>
                <a:ea typeface="Times New Roman" pitchFamily="34" charset="-122"/>
                <a:cs typeface="Times New Roman" pitchFamily="34" charset="-120"/>
              </a:rPr>
              <a:t>God's Essence (ousia) remains forever beyond human comprehension.</a:t>
            </a:r>
            <a:endParaRPr lang="en-US" sz="1300" dirty="0"/>
          </a:p>
          <a:p>
            <a:pPr marL="342900" indent="-342900">
              <a:buSzPct val="100000"/>
              <a:buChar char="•"/>
            </a:pPr>
            <a:r>
              <a:rPr lang="en-US" sz="1300" dirty="0">
                <a:solidFill>
                  <a:srgbClr val="212529"/>
                </a:solidFill>
                <a:latin typeface="Times New Roman" pitchFamily="34" charset="0"/>
                <a:ea typeface="Times New Roman" pitchFamily="34" charset="-122"/>
                <a:cs typeface="Times New Roman" pitchFamily="34" charset="-120"/>
              </a:rPr>
              <a:t>God's Energies (energeiai)—His love, grace, power, light—make Him genuinely known and accessible to humanity.</a:t>
            </a:r>
            <a:endParaRPr lang="en-US" sz="1300" dirty="0"/>
          </a:p>
          <a:p>
            <a:pPr marL="342900" indent="-342900">
              <a:buSzPct val="100000"/>
              <a:buChar char="•"/>
            </a:pPr>
            <a:r>
              <a:rPr lang="en-US" sz="1300" dirty="0">
                <a:solidFill>
                  <a:srgbClr val="212529"/>
                </a:solidFill>
                <a:latin typeface="Times New Roman" pitchFamily="34" charset="0"/>
                <a:ea typeface="Times New Roman" pitchFamily="34" charset="-122"/>
                <a:cs typeface="Times New Roman" pitchFamily="34" charset="-120"/>
              </a:rPr>
              <a:t>Christ is the definitive, unsurpassable self-communication of God to creation.</a:t>
            </a:r>
            <a:endParaRPr lang="en-US" sz="1300" dirty="0"/>
          </a:p>
        </p:txBody>
      </p:sp>
      <p:sp>
        <p:nvSpPr>
          <p:cNvPr id="7" name="Shape 5"/>
          <p:cNvSpPr/>
          <p:nvPr/>
        </p:nvSpPr>
        <p:spPr>
          <a:xfrm>
            <a:off x="4297680" y="4114800"/>
            <a:ext cx="3566160" cy="1371600"/>
          </a:xfrm>
          <a:prstGeom prst="rect">
            <a:avLst/>
          </a:prstGeom>
          <a:solidFill>
            <a:srgbClr val="FDFBF7"/>
          </a:solidFill>
          <a:ln w="12700">
            <a:solidFill>
              <a:srgbClr val="D4AF37"/>
            </a:solidFill>
            <a:prstDash val="solid"/>
          </a:ln>
        </p:spPr>
      </p:sp>
      <p:sp>
        <p:nvSpPr>
          <p:cNvPr id="8" name="Text 6"/>
          <p:cNvSpPr/>
          <p:nvPr/>
        </p:nvSpPr>
        <p:spPr>
          <a:xfrm>
            <a:off x="4480560" y="4297680"/>
            <a:ext cx="3200400" cy="1005840"/>
          </a:xfrm>
          <a:prstGeom prst="rect">
            <a:avLst/>
          </a:prstGeom>
          <a:ln/>
        </p:spPr>
        <p:txBody>
          <a:bodyPr wrap="square" rtlCol="0" anchor="t"/>
          <a:lstStyle/>
          <a:p>
            <a:pPr indent="0" marL="0">
              <a:buNone/>
            </a:pPr>
            <a:r>
              <a:rPr lang="en-US" sz="1000" b="1" dirty="0">
                <a:solidFill>
                  <a:srgbClr val="4A0A18"/>
                </a:solidFill>
                <a:latin typeface="Garamond" pitchFamily="34" charset="0"/>
                <a:ea typeface="Garamond" pitchFamily="34" charset="-122"/>
                <a:cs typeface="Garamond" pitchFamily="34" charset="-120"/>
              </a:rPr>
              <a:t>St. John of Damascus:</a:t>
            </a:r>
            <a:pPr indent="0" marL="0">
              <a:buNone/>
            </a:pPr>
            <a:endParaRPr lang="en-US" sz="1000" dirty="0"/>
          </a:p>
          <a:p>
            <a:pPr indent="0" marL="0">
              <a:buNone/>
            </a:pPr>
            <a:r>
              <a:rPr lang="en-US" sz="1000" dirty="0">
                <a:solidFill>
                  <a:srgbClr val="4A0A18"/>
                </a:solidFill>
                <a:latin typeface="Times New Roman" pitchFamily="34" charset="0"/>
                <a:ea typeface="Times New Roman" pitchFamily="34" charset="-122"/>
                <a:cs typeface="Times New Roman" pitchFamily="34" charset="-120"/>
              </a:rPr>
              <a:t>"We do not know God in His essence — that remains forever beyond us. But we know God truly and fully in His Son, who is the perfect image of the Father."</a:t>
            </a:r>
            <a:endParaRPr lang="en-US" sz="1000" dirty="0"/>
          </a:p>
        </p:txBody>
      </p:sp>
      <p:pic>
        <p:nvPicPr>
          <p:cNvPr id="9" name="Image 0" descr="preencoded.png">    </p:cNvPr>
          <p:cNvPicPr>
            <a:picLocks noChangeAspect="1"/>
          </p:cNvPicPr>
          <p:nvPr/>
        </p:nvPicPr>
        <p:blipFill>
          <a:blip r:embed="rId1"/>
          <a:stretch>
            <a:fillRect/>
          </a:stretch>
        </p:blipFill>
        <p:spPr>
          <a:xfrm>
            <a:off x="8138160" y="1554480"/>
            <a:ext cx="3566160" cy="4005072"/>
          </a:xfrm>
          <a:prstGeom prst="rect">
            <a:avLst/>
          </a:prstGeom>
        </p:spPr>
      </p:pic>
      <p:sp>
        <p:nvSpPr>
          <p:cNvPr id="10" name="Text 7"/>
          <p:cNvSpPr/>
          <p:nvPr/>
        </p:nvSpPr>
        <p:spPr>
          <a:xfrm>
            <a:off x="8138160" y="5669280"/>
            <a:ext cx="3566160" cy="731520"/>
          </a:xfrm>
          <a:prstGeom prst="rect">
            <a:avLst/>
          </a:prstGeom>
          <a:ln/>
        </p:spPr>
        <p:txBody>
          <a:bodyPr wrap="square" rtlCol="0" anchor="t"/>
          <a:lstStyle/>
          <a:p>
            <a:pPr indent="0" marL="0">
              <a:buNone/>
            </a:pPr>
            <a:r>
              <a:rPr lang="en-US" sz="1100" dirty="0">
                <a:solidFill>
                  <a:srgbClr val="6C757D"/>
                </a:solidFill>
                <a:latin typeface="Times New Roman" pitchFamily="34" charset="0"/>
                <a:ea typeface="Times New Roman" pitchFamily="34" charset="-122"/>
                <a:cs typeface="Times New Roman" pitchFamily="34" charset="-120"/>
              </a:rPr>
              <a:t>The Mandylion (Holy Face): Traditional Byzantine icon representing the unseen God making Himself visible through Christ.</a:t>
            </a:r>
            <a:endParaRPr lang="en-US" sz="1100" dirty="0"/>
          </a:p>
        </p:txBody>
      </p:sp>
      <p:sp>
        <p:nvSpPr>
          <p:cNvPr id="11" name="Shape 8"/>
          <p:cNvSpPr/>
          <p:nvPr/>
        </p:nvSpPr>
        <p:spPr>
          <a:xfrm>
            <a:off x="457200" y="6309360"/>
            <a:ext cx="11274552" cy="0"/>
          </a:xfrm>
          <a:prstGeom prst="line">
            <a:avLst/>
          </a:prstGeom>
          <a:noFill/>
          <a:ln w="12700">
            <a:solidFill>
              <a:srgbClr val="D4AF37"/>
            </a:solidFill>
            <a:prstDash val="solid"/>
          </a:ln>
        </p:spPr>
      </p:sp>
      <p:sp>
        <p:nvSpPr>
          <p:cNvPr id="12" name="Text 9"/>
          <p:cNvSpPr/>
          <p:nvPr/>
        </p:nvSpPr>
        <p:spPr>
          <a:xfrm>
            <a:off x="457200" y="6309360"/>
            <a:ext cx="11274552" cy="182880"/>
          </a:xfrm>
          <a:prstGeom prst="rect">
            <a:avLst/>
          </a:prstGeom>
          <a:ln/>
        </p:spPr>
        <p:txBody>
          <a:bodyPr wrap="square" rtlCol="0" anchor="t"/>
          <a:lstStyle/>
          <a:p>
            <a:pPr indent="0" marL="0">
              <a:buNone/>
            </a:pPr>
            <a:r>
              <a:rPr lang="en-US" sz="1000" dirty="0">
                <a:solidFill>
                  <a:srgbClr val="6C757D"/>
                </a:solidFill>
                <a:latin typeface="Times New Roman" pitchFamily="34" charset="0"/>
                <a:ea typeface="Times New Roman" pitchFamily="34" charset="-122"/>
                <a:cs typeface="Times New Roman" pitchFamily="34" charset="-120"/>
              </a:rPr>
              <a:t>John 1:18 | Slide 14 of 15</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74320"/>
            <a:ext cx="11274552" cy="548640"/>
          </a:xfrm>
          <a:prstGeom prst="rect">
            <a:avLst/>
          </a:prstGeom>
          <a:ln/>
        </p:spPr>
        <p:txBody>
          <a:bodyPr wrap="square" rtlCol="0" anchor="ctr"/>
          <a:lstStyle/>
          <a:p>
            <a:pPr algn="l" indent="0" marL="0">
              <a:buNone/>
            </a:pPr>
            <a:r>
              <a:rPr lang="en-US" sz="3200" b="1" spc="150" kern="0" dirty="0">
                <a:solidFill>
                  <a:srgbClr val="58181F"/>
                </a:solidFill>
                <a:latin typeface="Garamond" pitchFamily="34" charset="0"/>
                <a:ea typeface="Garamond" pitchFamily="34" charset="-122"/>
                <a:cs typeface="Garamond" pitchFamily="34" charset="-120"/>
              </a:rPr>
              <a:t>What John's Prologue Means for Your Life Today</a:t>
            </a:r>
            <a:endParaRPr lang="en-US" sz="3200" dirty="0"/>
          </a:p>
        </p:txBody>
      </p:sp>
      <p:sp>
        <p:nvSpPr>
          <p:cNvPr id="3" name="Shape 1"/>
          <p:cNvSpPr/>
          <p:nvPr/>
        </p:nvSpPr>
        <p:spPr>
          <a:xfrm>
            <a:off x="457200" y="1188720"/>
            <a:ext cx="2103120" cy="3657600"/>
          </a:xfrm>
          <a:prstGeom prst="roundRect">
            <a:avLst>
              <a:gd name="adj" fmla="val 2174"/>
            </a:avLst>
          </a:prstGeom>
          <a:solidFill>
            <a:srgbClr val="FDFBF7"/>
          </a:solidFill>
          <a:ln w="12700">
            <a:solidFill>
              <a:srgbClr val="D4AF37"/>
            </a:solidFill>
            <a:prstDash val="solid"/>
          </a:ln>
        </p:spPr>
      </p:sp>
      <p:sp>
        <p:nvSpPr>
          <p:cNvPr id="4" name="Text 2"/>
          <p:cNvSpPr/>
          <p:nvPr/>
        </p:nvSpPr>
        <p:spPr>
          <a:xfrm>
            <a:off x="594360" y="1325880"/>
            <a:ext cx="1828800" cy="338328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1. Christ is eternal God, not a created being.
</a:t>
            </a:r>
            <a:pPr indent="0" marL="0">
              <a:buNone/>
            </a:pPr>
            <a:r>
              <a:rPr lang="en-US" sz="1200" dirty="0">
                <a:solidFill>
                  <a:srgbClr val="212529"/>
                </a:solidFill>
                <a:latin typeface="Times New Roman" pitchFamily="34" charset="0"/>
                <a:ea typeface="Times New Roman" pitchFamily="34" charset="-122"/>
                <a:cs typeface="Times New Roman" pitchFamily="34" charset="-120"/>
              </a:rPr>
              <a:t>He was not promoted to divinity or adopted as God's Son. He is God from God, Light from Light — before all worlds, before all time. Your faith rests not on a good teacher but on the Creator of the universe.</a:t>
            </a:r>
            <a:endParaRPr lang="en-US" sz="1200" dirty="0"/>
          </a:p>
        </p:txBody>
      </p:sp>
      <p:sp>
        <p:nvSpPr>
          <p:cNvPr id="5" name="Shape 3"/>
          <p:cNvSpPr/>
          <p:nvPr/>
        </p:nvSpPr>
        <p:spPr>
          <a:xfrm>
            <a:off x="2743200" y="1188720"/>
            <a:ext cx="2103120" cy="3657600"/>
          </a:xfrm>
          <a:prstGeom prst="roundRect">
            <a:avLst>
              <a:gd name="adj" fmla="val 2174"/>
            </a:avLst>
          </a:prstGeom>
          <a:solidFill>
            <a:srgbClr val="FDFBF7"/>
          </a:solidFill>
          <a:ln w="12700">
            <a:solidFill>
              <a:srgbClr val="D4AF37"/>
            </a:solidFill>
            <a:prstDash val="solid"/>
          </a:ln>
        </p:spPr>
      </p:sp>
      <p:sp>
        <p:nvSpPr>
          <p:cNvPr id="6" name="Text 4"/>
          <p:cNvSpPr/>
          <p:nvPr/>
        </p:nvSpPr>
        <p:spPr>
          <a:xfrm>
            <a:off x="2880360" y="1325880"/>
            <a:ext cx="1828800" cy="338328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2. The Incarnation is the most important event in human history.
</a:t>
            </a:r>
            <a:pPr indent="0" marL="0">
              <a:buNone/>
            </a:pPr>
            <a:r>
              <a:rPr lang="en-US" sz="1200" dirty="0">
                <a:solidFill>
                  <a:srgbClr val="212529"/>
                </a:solidFill>
                <a:latin typeface="Times New Roman" pitchFamily="34" charset="0"/>
                <a:ea typeface="Times New Roman" pitchFamily="34" charset="-122"/>
                <a:cs typeface="Times New Roman" pitchFamily="34" charset="-120"/>
              </a:rPr>
              <a:t>God did not send a message, a prophet, or an angel. He came Himself. He took on your flesh, your hunger, your tears, your death — so that you could share in His life, His joy, His immortality.</a:t>
            </a:r>
            <a:endParaRPr lang="en-US" sz="1200" dirty="0"/>
          </a:p>
        </p:txBody>
      </p:sp>
      <p:sp>
        <p:nvSpPr>
          <p:cNvPr id="7" name="Shape 5"/>
          <p:cNvSpPr/>
          <p:nvPr/>
        </p:nvSpPr>
        <p:spPr>
          <a:xfrm>
            <a:off x="5029200" y="1188720"/>
            <a:ext cx="2103120" cy="3657600"/>
          </a:xfrm>
          <a:prstGeom prst="roundRect">
            <a:avLst>
              <a:gd name="adj" fmla="val 2174"/>
            </a:avLst>
          </a:prstGeom>
          <a:solidFill>
            <a:srgbClr val="FDFBF7"/>
          </a:solidFill>
          <a:ln w="12700">
            <a:solidFill>
              <a:srgbClr val="D4AF37"/>
            </a:solidFill>
            <a:prstDash val="solid"/>
          </a:ln>
        </p:spPr>
      </p:sp>
      <p:sp>
        <p:nvSpPr>
          <p:cNvPr id="8" name="Text 6"/>
          <p:cNvSpPr/>
          <p:nvPr/>
        </p:nvSpPr>
        <p:spPr>
          <a:xfrm>
            <a:off x="5166360" y="1325880"/>
            <a:ext cx="1828800" cy="338328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3. You are invited into theosis — becoming like God by grace.
</a:t>
            </a:r>
            <a:pPr indent="0" marL="0">
              <a:buNone/>
            </a:pPr>
            <a:r>
              <a:rPr lang="en-US" sz="1200" dirty="0">
                <a:solidFill>
                  <a:srgbClr val="212529"/>
                </a:solidFill>
                <a:latin typeface="Times New Roman" pitchFamily="34" charset="0"/>
                <a:ea typeface="Times New Roman" pitchFamily="34" charset="-122"/>
                <a:cs typeface="Times New Roman" pitchFamily="34" charset="-120"/>
              </a:rPr>
              <a:t>This is not arrogance; it is the entire point of Christianity according to the Fathers. Through the sacraments, through prayer, through a life of love and repentance, you are being transformed from glory to glory.</a:t>
            </a:r>
            <a:endParaRPr lang="en-US" sz="1200" dirty="0"/>
          </a:p>
        </p:txBody>
      </p:sp>
      <p:sp>
        <p:nvSpPr>
          <p:cNvPr id="9" name="Shape 7"/>
          <p:cNvSpPr/>
          <p:nvPr/>
        </p:nvSpPr>
        <p:spPr>
          <a:xfrm>
            <a:off x="7315200" y="1188720"/>
            <a:ext cx="2103120" cy="3657600"/>
          </a:xfrm>
          <a:prstGeom prst="roundRect">
            <a:avLst>
              <a:gd name="adj" fmla="val 2174"/>
            </a:avLst>
          </a:prstGeom>
          <a:solidFill>
            <a:srgbClr val="FDFBF7"/>
          </a:solidFill>
          <a:ln w="12700">
            <a:solidFill>
              <a:srgbClr val="D4AF37"/>
            </a:solidFill>
            <a:prstDash val="solid"/>
          </a:ln>
        </p:spPr>
      </p:sp>
      <p:sp>
        <p:nvSpPr>
          <p:cNvPr id="10" name="Text 8"/>
          <p:cNvSpPr/>
          <p:nvPr/>
        </p:nvSpPr>
        <p:spPr>
          <a:xfrm>
            <a:off x="7452360" y="1325880"/>
            <a:ext cx="1828800" cy="338328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4. The light cannot be overcome.
</a:t>
            </a:r>
            <a:pPr indent="0" marL="0">
              <a:buNone/>
            </a:pPr>
            <a:r>
              <a:rPr lang="en-US" sz="1200" dirty="0">
                <a:solidFill>
                  <a:srgbClr val="212529"/>
                </a:solidFill>
                <a:latin typeface="Times New Roman" pitchFamily="34" charset="0"/>
                <a:ea typeface="Times New Roman" pitchFamily="34" charset="-122"/>
                <a:cs typeface="Times New Roman" pitchFamily="34" charset="-120"/>
              </a:rPr>
              <a:t>Whatever darkness you face — grief, sin, doubt, fear, illness, injustice — it cannot extinguish the light of Christ. Darkness has never once defeated light. Not at Calvary. Not in your life.</a:t>
            </a:r>
            <a:endParaRPr lang="en-US" sz="1200" dirty="0"/>
          </a:p>
        </p:txBody>
      </p:sp>
      <p:sp>
        <p:nvSpPr>
          <p:cNvPr id="11" name="Shape 9"/>
          <p:cNvSpPr/>
          <p:nvPr/>
        </p:nvSpPr>
        <p:spPr>
          <a:xfrm>
            <a:off x="9601200" y="1188720"/>
            <a:ext cx="2103120" cy="3657600"/>
          </a:xfrm>
          <a:prstGeom prst="roundRect">
            <a:avLst>
              <a:gd name="adj" fmla="val 2174"/>
            </a:avLst>
          </a:prstGeom>
          <a:solidFill>
            <a:srgbClr val="FDFBF7"/>
          </a:solidFill>
          <a:ln w="12700">
            <a:solidFill>
              <a:srgbClr val="D4AF37"/>
            </a:solidFill>
            <a:prstDash val="solid"/>
          </a:ln>
        </p:spPr>
      </p:sp>
      <p:sp>
        <p:nvSpPr>
          <p:cNvPr id="12" name="Text 10"/>
          <p:cNvSpPr/>
          <p:nvPr/>
        </p:nvSpPr>
        <p:spPr>
          <a:xfrm>
            <a:off x="9738360" y="1325880"/>
            <a:ext cx="1828800" cy="338328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5. Grace upon grace is your inheritance.
</a:t>
            </a:r>
            <a:pPr indent="0" marL="0">
              <a:buNone/>
            </a:pPr>
            <a:r>
              <a:rPr lang="en-US" sz="1200" dirty="0">
                <a:solidFill>
                  <a:srgbClr val="212529"/>
                </a:solidFill>
                <a:latin typeface="Times New Roman" pitchFamily="34" charset="0"/>
                <a:ea typeface="Times New Roman" pitchFamily="34" charset="-122"/>
                <a:cs typeface="Times New Roman" pitchFamily="34" charset="-120"/>
              </a:rPr>
              <a:t>God's mercy is not a one-time offer. It is continuous, inexhaustible, and it reaches you exactly where you are right now — today, in this moment, in this seat.</a:t>
            </a:r>
            <a:endParaRPr lang="en-US" sz="1200" dirty="0"/>
          </a:p>
        </p:txBody>
      </p:sp>
      <p:sp>
        <p:nvSpPr>
          <p:cNvPr id="13" name="Shape 11"/>
          <p:cNvSpPr/>
          <p:nvPr/>
        </p:nvSpPr>
        <p:spPr>
          <a:xfrm>
            <a:off x="457200" y="5029200"/>
            <a:ext cx="11274552" cy="1097280"/>
          </a:xfrm>
          <a:prstGeom prst="rect">
            <a:avLst/>
          </a:prstGeom>
          <a:solidFill>
            <a:srgbClr val="58181F"/>
          </a:solidFill>
          <a:ln w="12700">
            <a:solidFill>
              <a:srgbClr val="D4AF37"/>
            </a:solidFill>
            <a:prstDash val="solid"/>
          </a:ln>
        </p:spPr>
      </p:sp>
      <p:sp>
        <p:nvSpPr>
          <p:cNvPr id="14" name="Text 12"/>
          <p:cNvSpPr/>
          <p:nvPr/>
        </p:nvSpPr>
        <p:spPr>
          <a:xfrm>
            <a:off x="914400" y="5303520"/>
            <a:ext cx="10360152" cy="548640"/>
          </a:xfrm>
          <a:prstGeom prst="rect">
            <a:avLst/>
          </a:prstGeom>
          <a:ln/>
        </p:spPr>
        <p:txBody>
          <a:bodyPr wrap="square" rtlCol="0" anchor="t"/>
          <a:lstStyle/>
          <a:p>
            <a:pPr indent="0" marL="0">
              <a:buNone/>
            </a:pPr>
            <a:r>
              <a:rPr lang="en-US" sz="1900" b="1" dirty="0">
                <a:solidFill>
                  <a:srgbClr val="FFFFFF"/>
                </a:solidFill>
                <a:latin typeface="Garamond" pitchFamily="34" charset="0"/>
                <a:ea typeface="Garamond" pitchFamily="34" charset="-122"/>
                <a:cs typeface="Garamond" pitchFamily="34" charset="-120"/>
              </a:rPr>
              <a:t>And the Word became flesh and dwelt among us, and we have seen His glory. — John 1:14</a:t>
            </a:r>
            <a:endParaRPr lang="en-US" sz="1900" dirty="0"/>
          </a:p>
        </p:txBody>
      </p:sp>
      <p:sp>
        <p:nvSpPr>
          <p:cNvPr id="15" name="Text 13"/>
          <p:cNvSpPr/>
          <p:nvPr/>
        </p:nvSpPr>
        <p:spPr>
          <a:xfrm>
            <a:off x="457200" y="6309360"/>
            <a:ext cx="11274552" cy="182880"/>
          </a:xfrm>
          <a:prstGeom prst="rect">
            <a:avLst/>
          </a:prstGeom>
          <a:ln/>
        </p:spPr>
        <p:txBody>
          <a:bodyPr wrap="square" rtlCol="0" anchor="t"/>
          <a:lstStyle/>
          <a:p>
            <a:pPr indent="0" marL="0">
              <a:buNone/>
            </a:pPr>
            <a:r>
              <a:rPr lang="en-US" sz="1000" dirty="0">
                <a:solidFill>
                  <a:srgbClr val="6C757D"/>
                </a:solidFill>
                <a:latin typeface="Times New Roman" pitchFamily="34" charset="0"/>
                <a:ea typeface="Times New Roman" pitchFamily="34" charset="-122"/>
                <a:cs typeface="Times New Roman" pitchFamily="34" charset="-120"/>
              </a:rPr>
              <a:t>John 1:1–18 | Slide 15 of 15</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457200" y="457200"/>
            <a:ext cx="11274552" cy="1005840"/>
          </a:xfrm>
          <a:prstGeom prst="rect">
            <a:avLst/>
          </a:prstGeom>
          <a:solidFill>
            <a:srgbClr val="4A1525"/>
          </a:solidFill>
          <a:ln/>
        </p:spPr>
      </p:sp>
      <p:sp>
        <p:nvSpPr>
          <p:cNvPr id="3" name="Text 1"/>
          <p:cNvSpPr/>
          <p:nvPr/>
        </p:nvSpPr>
        <p:spPr>
          <a:xfrm>
            <a:off x="640080" y="548640"/>
            <a:ext cx="10881360" cy="822960"/>
          </a:xfrm>
          <a:prstGeom prst="rect">
            <a:avLst/>
          </a:prstGeom>
          <a:ln/>
        </p:spPr>
        <p:txBody>
          <a:bodyPr wrap="square" rtlCol="0" anchor="t"/>
          <a:lstStyle/>
          <a:p>
            <a:pPr indent="0" marL="0">
              <a:buNone/>
            </a:pPr>
            <a:r>
              <a:rPr lang="en-US" sz="2800" b="1" dirty="0">
                <a:solidFill>
                  <a:srgbClr val="FFFFFF"/>
                </a:solidFill>
                <a:latin typeface="Garamond" pitchFamily="34" charset="0"/>
                <a:ea typeface="Garamond" pitchFamily="34" charset="-122"/>
                <a:cs typeface="Garamond" pitchFamily="34" charset="-120"/>
              </a:rPr>
              <a:t>In the beginning was the Word
</a:t>
            </a:r>
            <a:pPr indent="0" marL="0">
              <a:buNone/>
            </a:pPr>
            <a:r>
              <a:rPr lang="en-US" sz="2800" dirty="0">
                <a:solidFill>
                  <a:srgbClr val="FFFFFF"/>
                </a:solidFill>
                <a:latin typeface="Times New Roman" pitchFamily="34" charset="0"/>
                <a:ea typeface="Times New Roman" pitchFamily="34" charset="-122"/>
                <a:cs typeface="Times New Roman" pitchFamily="34" charset="-120"/>
              </a:rPr>
              <a:t>Ἐν ἀρχῇ ἦν ὁ Λόγος — John 1:1a</a:t>
            </a:r>
            <a:endParaRPr lang="en-US" sz="2800" dirty="0"/>
          </a:p>
        </p:txBody>
      </p:sp>
      <p:sp>
        <p:nvSpPr>
          <p:cNvPr id="4" name="Text 2"/>
          <p:cNvSpPr/>
          <p:nvPr/>
        </p:nvSpPr>
        <p:spPr>
          <a:xfrm>
            <a:off x="457200" y="1828800"/>
            <a:ext cx="6675120" cy="1463040"/>
          </a:xfrm>
          <a:prstGeom prst="rect">
            <a:avLst/>
          </a:prstGeom>
          <a:ln/>
        </p:spPr>
        <p:txBody>
          <a:bodyPr wrap="square" rtlCol="0" anchor="t"/>
          <a:lstStyle/>
          <a:p>
            <a:pPr indent="0" marL="0">
              <a:buNone/>
            </a:pPr>
            <a:r>
              <a:rPr lang="en-US" sz="1200" dirty="0">
                <a:solidFill>
                  <a:srgbClr val="212529"/>
                </a:solidFill>
                <a:latin typeface="Times New Roman" pitchFamily="34" charset="0"/>
                <a:ea typeface="Times New Roman" pitchFamily="34" charset="-122"/>
                <a:cs typeface="Times New Roman" pitchFamily="34" charset="-120"/>
              </a:rPr>
              <a:t>John deliberately echoes Genesis 1:1 ('In the beginning, God created...'). But notice the difference: Genesis says God created — an action with a starting point.</a:t>
            </a:r>
            <a:pPr indent="0" marL="0">
              <a:buNone/>
            </a:pPr>
            <a:endParaRPr lang="en-US" sz="1200" dirty="0"/>
          </a:p>
          <a:p>
            <a:pPr indent="0" marL="0">
              <a:buNone/>
            </a:pPr>
            <a:endParaRPr lang="en-US" sz="1200" dirty="0"/>
          </a:p>
          <a:p>
            <a:pPr indent="0" marL="0">
              <a:buNone/>
            </a:pPr>
            <a:r>
              <a:rPr lang="en-US" sz="1200" dirty="0">
                <a:solidFill>
                  <a:srgbClr val="212529"/>
                </a:solidFill>
                <a:latin typeface="Times New Roman" pitchFamily="34" charset="0"/>
                <a:ea typeface="Times New Roman" pitchFamily="34" charset="-122"/>
                <a:cs typeface="Times New Roman" pitchFamily="34" charset="-120"/>
              </a:rPr>
              <a:t>John says the Word was — already existing, without origin. The Greek word 'ἦν' (ēn) is imperfect tense, meaning continuous, unbroken existence.</a:t>
            </a:r>
            <a:endParaRPr lang="en-US" sz="1200" dirty="0"/>
          </a:p>
          <a:p>
            <a:pPr indent="0" marL="0">
              <a:buNone/>
            </a:pPr>
            <a:endParaRPr lang="en-US" sz="1200" dirty="0"/>
          </a:p>
          <a:p>
            <a:pPr indent="0" marL="0">
              <a:buNone/>
            </a:pPr>
            <a:endParaRPr lang="en-US" sz="1200" dirty="0"/>
          </a:p>
          <a:p>
            <a:pPr indent="0" marL="0">
              <a:buNone/>
            </a:pPr>
            <a:r>
              <a:rPr lang="en-US" sz="1200" b="1" dirty="0">
                <a:solidFill>
                  <a:srgbClr val="212529"/>
                </a:solidFill>
                <a:latin typeface="Garamond" pitchFamily="34" charset="0"/>
                <a:ea typeface="Garamond" pitchFamily="34" charset="-122"/>
                <a:cs typeface="Garamond" pitchFamily="34" charset="-120"/>
              </a:rPr>
              <a:t>The Word did not come into being at the beginning — the Word already was when the beginning began.</a:t>
            </a:r>
            <a:endParaRPr lang="en-US" sz="1200" dirty="0"/>
          </a:p>
        </p:txBody>
      </p:sp>
      <p:sp>
        <p:nvSpPr>
          <p:cNvPr id="5" name="Shape 3"/>
          <p:cNvSpPr/>
          <p:nvPr/>
        </p:nvSpPr>
        <p:spPr>
          <a:xfrm>
            <a:off x="457200" y="3566160"/>
            <a:ext cx="274320" cy="914400"/>
          </a:xfrm>
          <a:prstGeom prst="rect">
            <a:avLst/>
          </a:prstGeom>
          <a:solidFill>
            <a:srgbClr val="D4AF37"/>
          </a:solidFill>
          <a:ln/>
        </p:spPr>
      </p:sp>
      <p:sp>
        <p:nvSpPr>
          <p:cNvPr id="6" name="Text 4"/>
          <p:cNvSpPr/>
          <p:nvPr/>
        </p:nvSpPr>
        <p:spPr>
          <a:xfrm>
            <a:off x="640080" y="3566160"/>
            <a:ext cx="6492240" cy="914400"/>
          </a:xfrm>
          <a:prstGeom prst="rect">
            <a:avLst/>
          </a:prstGeom>
          <a:ln/>
        </p:spPr>
        <p:txBody>
          <a:bodyPr wrap="square" rtlCol="0" anchor="t"/>
          <a:lstStyle/>
          <a:p>
            <a:pPr indent="0" marL="0">
              <a:buNone/>
            </a:pPr>
            <a:r>
              <a:rPr lang="en-US" sz="1300" b="1" dirty="0">
                <a:solidFill>
                  <a:srgbClr val="4A1525"/>
                </a:solidFill>
                <a:latin typeface="Garamond" pitchFamily="34" charset="0"/>
                <a:ea typeface="Garamond" pitchFamily="34" charset="-122"/>
                <a:cs typeface="Garamond" pitchFamily="34" charset="-120"/>
              </a:rPr>
              <a:t>St. John Chrysostom (Homilies on John, Homily 2): </a:t>
            </a:r>
            <a:pPr indent="0" marL="0">
              <a:buNone/>
            </a:pPr>
            <a:r>
              <a:rPr lang="en-US" sz="1300" dirty="0">
                <a:solidFill>
                  <a:srgbClr val="4A1525"/>
                </a:solidFill>
                <a:latin typeface="Times New Roman" pitchFamily="34" charset="0"/>
                <a:ea typeface="Times New Roman" pitchFamily="34" charset="-122"/>
                <a:cs typeface="Times New Roman" pitchFamily="34" charset="-120"/>
              </a:rPr>
              <a:t>“Where is the beginning? He took the first place above all. The word was indicates no commencement; it shows a prior existence.”</a:t>
            </a:r>
            <a:endParaRPr lang="en-US" sz="1300" dirty="0"/>
          </a:p>
        </p:txBody>
      </p:sp>
      <p:sp>
        <p:nvSpPr>
          <p:cNvPr id="7" name="Text 5"/>
          <p:cNvSpPr/>
          <p:nvPr/>
        </p:nvSpPr>
        <p:spPr>
          <a:xfrm>
            <a:off x="457200" y="4754880"/>
            <a:ext cx="6675120" cy="1371600"/>
          </a:xfrm>
          <a:prstGeom prst="rect">
            <a:avLst/>
          </a:prstGeom>
          <a:ln/>
        </p:spPr>
        <p:txBody>
          <a:bodyPr wrap="square" rtlCol="0" anchor="t"/>
          <a:lstStyle/>
          <a:p>
            <a:pPr indent="0" marL="0">
              <a:buNone/>
            </a:pPr>
            <a:r>
              <a:rPr lang="en-US" sz="1400" dirty="0">
                <a:solidFill>
                  <a:srgbClr val="212529"/>
                </a:solidFill>
                <a:latin typeface="Times New Roman" pitchFamily="34" charset="0"/>
                <a:ea typeface="Times New Roman" pitchFamily="34" charset="-122"/>
                <a:cs typeface="Times New Roman" pitchFamily="34" charset="-120"/>
              </a:rPr>
              <a:t>Think of it like this — when you open a book to page one, the author already existed before writing it. The 'beginning' of the story is not the beginning of the author.</a:t>
            </a:r>
            <a:pPr indent="0" marL="0">
              <a:buNone/>
            </a:pPr>
            <a:endParaRPr lang="en-US" sz="1400" dirty="0"/>
          </a:p>
          <a:p>
            <a:pPr indent="0" marL="0">
              <a:buNone/>
            </a:pPr>
            <a:endParaRPr lang="en-US" sz="1400" dirty="0"/>
          </a:p>
          <a:p>
            <a:pPr indent="0" marL="0">
              <a:buNone/>
            </a:pPr>
            <a:r>
              <a:rPr lang="en-US" sz="1400" b="1" dirty="0">
                <a:solidFill>
                  <a:srgbClr val="212529"/>
                </a:solidFill>
                <a:latin typeface="Garamond" pitchFamily="34" charset="0"/>
                <a:ea typeface="Garamond" pitchFamily="34" charset="-122"/>
                <a:cs typeface="Garamond" pitchFamily="34" charset="-120"/>
              </a:rPr>
              <a:t>John is telling us: before anything was created, the Word was already there. Not born, not made — simply was.</a:t>
            </a:r>
            <a:endParaRPr lang="en-US" sz="1400" dirty="0"/>
          </a:p>
        </p:txBody>
      </p:sp>
      <p:pic>
        <p:nvPicPr>
          <p:cNvPr id="8" name="Image 0" descr="preencoded.png">    </p:cNvPr>
          <p:cNvPicPr>
            <a:picLocks noChangeAspect="1"/>
          </p:cNvPicPr>
          <p:nvPr/>
        </p:nvPicPr>
        <p:blipFill>
          <a:blip r:embed="rId1"/>
          <a:stretch>
            <a:fillRect/>
          </a:stretch>
        </p:blipFill>
        <p:spPr>
          <a:xfrm>
            <a:off x="7498080" y="1828800"/>
            <a:ext cx="4233672" cy="4297680"/>
          </a:xfrm>
          <a:prstGeom prst="rect">
            <a:avLst/>
          </a:prstGeom>
        </p:spPr>
      </p:pic>
      <p:sp>
        <p:nvSpPr>
          <p:cNvPr id="9" name="Shape 6"/>
          <p:cNvSpPr/>
          <p:nvPr/>
        </p:nvSpPr>
        <p:spPr>
          <a:xfrm>
            <a:off x="457200" y="6309360"/>
            <a:ext cx="11274552" cy="0"/>
          </a:xfrm>
          <a:prstGeom prst="line">
            <a:avLst/>
          </a:prstGeom>
          <a:noFill/>
          <a:ln w="12700">
            <a:solidFill>
              <a:srgbClr val="D4AF37"/>
            </a:solidFill>
            <a:prstDash val="solid"/>
          </a:ln>
        </p:spPr>
      </p:sp>
      <p:sp>
        <p:nvSpPr>
          <p:cNvPr id="10" name="Text 7"/>
          <p:cNvSpPr/>
          <p:nvPr/>
        </p:nvSpPr>
        <p:spPr>
          <a:xfrm>
            <a:off x="457200" y="6309360"/>
            <a:ext cx="11274552" cy="182880"/>
          </a:xfrm>
          <a:prstGeom prst="rect">
            <a:avLst/>
          </a:prstGeom>
          <a:ln/>
        </p:spPr>
        <p:txBody>
          <a:bodyPr wrap="square" rtlCol="0" anchor="t"/>
          <a:lstStyle/>
          <a:p>
            <a:pPr indent="0" marL="0">
              <a:buNone/>
            </a:pPr>
            <a:r>
              <a:rPr lang="en-US" sz="1000" dirty="0">
                <a:solidFill>
                  <a:srgbClr val="6C757D"/>
                </a:solidFill>
                <a:latin typeface="Times New Roman" pitchFamily="34" charset="0"/>
                <a:ea typeface="Times New Roman" pitchFamily="34" charset="-122"/>
                <a:cs typeface="Times New Roman" pitchFamily="34" charset="-120"/>
              </a:rPr>
              <a:t>John 1:1a | Slide 2 of 15</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457200" y="457200"/>
            <a:ext cx="7772400" cy="2377440"/>
          </a:xfrm>
          <a:prstGeom prst="roundRect">
            <a:avLst>
              <a:gd name="adj" fmla="val 1923"/>
            </a:avLst>
          </a:prstGeom>
          <a:solidFill>
            <a:srgbClr val="112240"/>
          </a:solidFill>
          <a:ln/>
        </p:spPr>
      </p:sp>
      <p:sp>
        <p:nvSpPr>
          <p:cNvPr id="3" name="Text 1"/>
          <p:cNvSpPr/>
          <p:nvPr/>
        </p:nvSpPr>
        <p:spPr>
          <a:xfrm>
            <a:off x="731520" y="731520"/>
            <a:ext cx="7223760" cy="548640"/>
          </a:xfrm>
          <a:prstGeom prst="rect">
            <a:avLst/>
          </a:prstGeom>
          <a:ln/>
        </p:spPr>
        <p:txBody>
          <a:bodyPr wrap="square" rtlCol="0" anchor="t"/>
          <a:lstStyle/>
          <a:p>
            <a:pPr indent="0" marL="0">
              <a:buNone/>
            </a:pPr>
            <a:r>
              <a:rPr lang="en-US" sz="2800" b="1" dirty="0">
                <a:solidFill>
                  <a:srgbClr val="FFFFFF"/>
                </a:solidFill>
                <a:latin typeface="Garamond" pitchFamily="34" charset="0"/>
                <a:ea typeface="Garamond" pitchFamily="34" charset="-122"/>
                <a:cs typeface="Garamond" pitchFamily="34" charset="-120"/>
              </a:rPr>
              <a:t>AND THE WORD WAS WITH GOD</a:t>
            </a:r>
            <a:endParaRPr lang="en-US" sz="2800" dirty="0"/>
          </a:p>
        </p:txBody>
      </p:sp>
      <p:sp>
        <p:nvSpPr>
          <p:cNvPr id="4" name="Text 2"/>
          <p:cNvSpPr/>
          <p:nvPr/>
        </p:nvSpPr>
        <p:spPr>
          <a:xfrm>
            <a:off x="731520" y="1371600"/>
            <a:ext cx="7223760" cy="731520"/>
          </a:xfrm>
          <a:prstGeom prst="rect">
            <a:avLst/>
          </a:prstGeom>
          <a:ln/>
        </p:spPr>
        <p:txBody>
          <a:bodyPr wrap="square" rtlCol="0" anchor="t"/>
          <a:lstStyle/>
          <a:p>
            <a:pPr indent="0" marL="0">
              <a:buNone/>
            </a:pPr>
            <a:r>
              <a:rPr lang="en-US" sz="2000" dirty="0">
                <a:solidFill>
                  <a:srgbClr val="FFFFFF"/>
                </a:solidFill>
                <a:latin typeface="Times New Roman" pitchFamily="34" charset="0"/>
                <a:ea typeface="Times New Roman" pitchFamily="34" charset="-122"/>
                <a:cs typeface="Times New Roman" pitchFamily="34" charset="-120"/>
              </a:rPr>
              <a:t>καὶ ὁ Λόγος ἦν πρὸς τὸν Θεόν — John 1:1b</a:t>
            </a:r>
            <a:endParaRPr lang="en-US" sz="2000" dirty="0"/>
          </a:p>
        </p:txBody>
      </p:sp>
      <p:pic>
        <p:nvPicPr>
          <p:cNvPr id="5" name="Image 0" descr="preencoded.png">    </p:cNvPr>
          <p:cNvPicPr>
            <a:picLocks noChangeAspect="1"/>
          </p:cNvPicPr>
          <p:nvPr/>
        </p:nvPicPr>
        <p:blipFill>
          <a:blip r:embed="rId1"/>
          <a:stretch>
            <a:fillRect/>
          </a:stretch>
        </p:blipFill>
        <p:spPr>
          <a:xfrm>
            <a:off x="8686800" y="457200"/>
            <a:ext cx="3044952" cy="2377440"/>
          </a:xfrm>
          <a:prstGeom prst="rect">
            <a:avLst/>
          </a:prstGeom>
        </p:spPr>
      </p:pic>
      <p:graphicFrame>
        <p:nvGraphicFramePr>
          <p:cNvPr id="4" name="Table 0"/>
          <p:cNvGraphicFramePr>
            <a:graphicFrameLocks noGrp="1"/>
          </p:cNvGraphicFramePr>
          <p:nvPr>
            <p:extLst>
              <p:ext uri="{D42A27DB-BD31-4B8C-83A1-F6EECF244321}">
                <p14:modId xmlns:p14="http://schemas.microsoft.com/office/powerpoint/2010/main" val="1579011935"/>
              </p:ext>
            </p:extLst>
          </p:nvPr>
        </p:nvGraphicFramePr>
        <p:xfrm>
          <a:off x="1020928" y="3291840"/>
          <a:ext cx="10147097" cy="758952"/>
        </p:xfrm>
        <a:graphic>
          <a:graphicData uri="http://schemas.openxmlformats.org/drawingml/2006/table">
            <a:tbl>
              <a:tblPr/>
              <a:tblGrid>
                <a:gridCol w="3382366"/>
                <a:gridCol w="3382366"/>
                <a:gridCol w="3382366"/>
              </a:tblGrid>
              <a:tr h="411480">
                <a:tc>
                  <a:txBody>
                    <a:bodyPr/>
                    <a:lstStyle/>
                    <a:p>
                      <a:pPr algn="ctr" indent="0" marL="0">
                        <a:buNone/>
                      </a:pPr>
                      <a:r>
                        <a:rPr lang="en-US" sz="1600" b="1" dirty="0">
                          <a:solidFill>
                            <a:srgbClr val="FFFFFF"/>
                          </a:solidFill>
                          <a:latin typeface="Garamond" pitchFamily="34" charset="0"/>
                          <a:ea typeface="Garamond" pitchFamily="34" charset="-122"/>
                          <a:cs typeface="Garamond" pitchFamily="34" charset="-120"/>
                        </a:rPr>
                        <a:t>Theological Meaning ('Pros')</a:t>
                      </a:r>
                      <a:endParaRPr lang="en-US" sz="16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600" b="1" dirty="0">
                          <a:solidFill>
                            <a:srgbClr val="FFFFFF"/>
                          </a:solidFill>
                          <a:latin typeface="Garamond" pitchFamily="34" charset="0"/>
                          <a:ea typeface="Garamond" pitchFamily="34" charset="-122"/>
                          <a:cs typeface="Garamond" pitchFamily="34" charset="-120"/>
                        </a:rPr>
                        <a:t>Patristic Insight</a:t>
                      </a:r>
                      <a:endParaRPr lang="en-US" sz="16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c>
                  <a:txBody>
                    <a:bodyPr/>
                    <a:lstStyle/>
                    <a:p>
                      <a:pPr algn="ctr" indent="0" marL="0">
                        <a:buNone/>
                      </a:pPr>
                      <a:r>
                        <a:rPr lang="en-US" sz="1600" b="1" dirty="0">
                          <a:solidFill>
                            <a:srgbClr val="FFFFFF"/>
                          </a:solidFill>
                          <a:latin typeface="Garamond" pitchFamily="34" charset="0"/>
                          <a:ea typeface="Garamond" pitchFamily="34" charset="-122"/>
                          <a:cs typeface="Garamond" pitchFamily="34" charset="-120"/>
                        </a:rPr>
                        <a:t>Practical Analogy</a:t>
                      </a:r>
                      <a:endParaRPr lang="en-US" sz="1600" dirty="0">
                        <a:latin typeface="Garamond" charset="0"/>
                        <a:ea typeface="Garamond" charset="0"/>
                        <a:cs typeface="Garamond" charset="0"/>
                      </a:endParaRPr>
                    </a:p>
                  </a:txBody>
                  <a:tcPr marL="76200" marR="76200" marT="50800" marB="50800"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343A40"/>
                    </a:solidFill>
                  </a:tcPr>
                </a:tc>
              </a:tr>
              <a:tr h="347472">
                <a:tc>
                  <a:txBody>
                    <a:bodyPr/>
                    <a:lstStyle/>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The Greek preposition 'πρὸς' (pros) is crucial. It implies face-to-face relationship, active communion, and dynamic presence. The Word was not passively next to God, but in eternal, intimate communion with the Father.</a:t>
                      </a:r>
                      <a:endParaRPr lang="en-US" sz="1400" dirty="0">
                        <a:latin typeface="Times New Roman" charset="0"/>
                        <a:ea typeface="Times New Roman" charset="0"/>
                        <a:cs typeface="Times New Roman" charset="0"/>
                      </a:endParaRPr>
                    </a:p>
                    <a:p>
                      <a:pPr algn="l" indent="0" marL="0">
                        <a:buNone/>
                      </a:pPr>
                      <a:endParaRPr lang="en-US" sz="1400" dirty="0">
                        <a:latin typeface="Times New Roman" charset="0"/>
                        <a:ea typeface="Times New Roman" charset="0"/>
                        <a:cs typeface="Times New Roman" charset="0"/>
                      </a:endParaRPr>
                    </a:p>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This verse establishes that the Word (the Son) is a distinct person from the Father—not the same person wearing a different mask (Modalism), but a separate hypostasis in eternal relationship.</a:t>
                      </a:r>
                      <a:endParaRPr lang="en-US" sz="14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St. Gregory the Theologian (Oration 29):</a:t>
                      </a:r>
                      <a:endParaRPr lang="en-US" sz="1400" dirty="0">
                        <a:latin typeface="Times New Roman" charset="0"/>
                        <a:ea typeface="Times New Roman" charset="0"/>
                        <a:cs typeface="Times New Roman" charset="0"/>
                      </a:endParaRPr>
                    </a:p>
                    <a:p>
                      <a:pPr algn="l" indent="0" marL="0">
                        <a:buNone/>
                      </a:pPr>
                      <a:endParaRPr lang="en-US" sz="1400" dirty="0">
                        <a:latin typeface="Times New Roman" charset="0"/>
                        <a:ea typeface="Times New Roman" charset="0"/>
                        <a:cs typeface="Times New Roman" charset="0"/>
                      </a:endParaRPr>
                    </a:p>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"The Son is other than the Father in the sense of personhood, not in the sense of nature or divinity."</a:t>
                      </a:r>
                      <a:endParaRPr lang="en-US" sz="14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c>
                  <a:txBody>
                    <a:bodyPr/>
                    <a:lstStyle/>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A parent and child share the same human nature — both are fully human. Yet they are distinct persons.</a:t>
                      </a:r>
                      <a:endParaRPr lang="en-US" sz="1400" dirty="0">
                        <a:latin typeface="Times New Roman" charset="0"/>
                        <a:ea typeface="Times New Roman" charset="0"/>
                        <a:cs typeface="Times New Roman" charset="0"/>
                      </a:endParaRPr>
                    </a:p>
                    <a:p>
                      <a:pPr algn="l" indent="0" marL="0">
                        <a:buNone/>
                      </a:pPr>
                      <a:endParaRPr lang="en-US" sz="1400" dirty="0">
                        <a:latin typeface="Times New Roman" charset="0"/>
                        <a:ea typeface="Times New Roman" charset="0"/>
                        <a:cs typeface="Times New Roman" charset="0"/>
                      </a:endParaRPr>
                    </a:p>
                    <a:p>
                      <a:pPr algn="l" indent="0" marL="0">
                        <a:buNone/>
                      </a:pPr>
                      <a:r>
                        <a:rPr lang="en-US" sz="1400" dirty="0">
                          <a:solidFill>
                            <a:srgbClr val="212529"/>
                          </a:solidFill>
                          <a:latin typeface="Times New Roman" pitchFamily="34" charset="0"/>
                          <a:ea typeface="Times New Roman" pitchFamily="34" charset="-122"/>
                          <a:cs typeface="Times New Roman" pitchFamily="34" charset="-120"/>
                        </a:rPr>
                        <a:t>In a far more perfect and eternal way, the Father and the Son share one divine nature while being distinct persons, always existing in loving communion.</a:t>
                      </a:r>
                      <a:endParaRPr lang="en-US" sz="1400" dirty="0">
                        <a:latin typeface="Times New Roman" charset="0"/>
                        <a:ea typeface="Times New Roman" charset="0"/>
                        <a:cs typeface="Times New Roman" charset="0"/>
                      </a:endParaRPr>
                    </a:p>
                  </a:txBody>
                  <a:tcPr marL="76200" marR="76200" marT="38100" marB="38100" anchor="ctr">
                    <a:lnL w="0" cap="flat" cmpd="sng" algn="ctr">
                      <a:noFill/>
                    </a:lnL>
                    <a:lnR w="0" cap="flat" cmpd="sng" algn="ctr">
                      <a:noFill/>
                    </a:lnR>
                    <a:lnT w="0" cap="flat" cmpd="sng" algn="ctr">
                      <a:noFill/>
                    </a:lnT>
                    <a:lnB w="6350" cap="flat" cmpd="sng" algn="ctr">
                      <a:solidFill>
                        <a:srgbClr val="CCCCCC"/>
                      </a:solidFill>
                      <a:prstDash val="solid"/>
                      <a:round/>
                      <a:headEnd type="none" w="med" len="med"/>
                      <a:tailEnd type="none" w="med" len="med"/>
                    </a:lnB>
                    <a:solidFill>
                      <a:srgbClr val="FFFFFF"/>
                    </a:solidFill>
                  </a:tcPr>
                </a:tc>
              </a:tr>
            </a:tbl>
          </a:graphicData>
        </a:graphic>
      </p:graphicFrame>
      <p:sp>
        <p:nvSpPr>
          <p:cNvPr id="7" name="Shape 3"/>
          <p:cNvSpPr/>
          <p:nvPr/>
        </p:nvSpPr>
        <p:spPr>
          <a:xfrm>
            <a:off x="457200" y="6217920"/>
            <a:ext cx="11274552" cy="0"/>
          </a:xfrm>
          <a:prstGeom prst="line">
            <a:avLst/>
          </a:prstGeom>
          <a:noFill/>
          <a:ln w="12700">
            <a:solidFill>
              <a:srgbClr val="D4AF37"/>
            </a:solidFill>
            <a:prstDash val="solid"/>
          </a:ln>
        </p:spPr>
      </p:sp>
      <p:sp>
        <p:nvSpPr>
          <p:cNvPr id="8" name="Text 4"/>
          <p:cNvSpPr/>
          <p:nvPr/>
        </p:nvSpPr>
        <p:spPr>
          <a:xfrm>
            <a:off x="457200" y="6309360"/>
            <a:ext cx="11274552" cy="182880"/>
          </a:xfrm>
          <a:prstGeom prst="rect">
            <a:avLst/>
          </a:prstGeom>
          <a:ln/>
        </p:spPr>
        <p:txBody>
          <a:bodyPr wrap="square" rtlCol="0" anchor="t"/>
          <a:lstStyle/>
          <a:p>
            <a:pPr indent="0" marL="0">
              <a:buNone/>
            </a:pPr>
            <a:r>
              <a:rPr lang="en-US" sz="1000" dirty="0">
                <a:solidFill>
                  <a:srgbClr val="6C757D"/>
                </a:solidFill>
                <a:latin typeface="Times New Roman" pitchFamily="34" charset="0"/>
                <a:ea typeface="Times New Roman" pitchFamily="34" charset="-122"/>
                <a:cs typeface="Times New Roman" pitchFamily="34" charset="-120"/>
              </a:rPr>
              <a:t>John 1:1b | Slide 3 of 15</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74320"/>
            <a:ext cx="11274552" cy="548640"/>
          </a:xfrm>
          <a:prstGeom prst="rect">
            <a:avLst/>
          </a:prstGeom>
          <a:ln/>
        </p:spPr>
        <p:txBody>
          <a:bodyPr wrap="square" rtlCol="0" anchor="ctr"/>
          <a:lstStyle/>
          <a:p>
            <a:pPr algn="l" indent="0" marL="0">
              <a:buNone/>
            </a:pPr>
            <a:r>
              <a:rPr lang="en-US" sz="3200" b="1" spc="150" kern="0" dirty="0">
                <a:solidFill>
                  <a:srgbClr val="212529"/>
                </a:solidFill>
                <a:latin typeface="Garamond" pitchFamily="34" charset="0"/>
                <a:ea typeface="Garamond" pitchFamily="34" charset="-122"/>
                <a:cs typeface="Garamond" pitchFamily="34" charset="-120"/>
              </a:rPr>
              <a:t>And the Word was God</a:t>
            </a:r>
            <a:endParaRPr lang="en-US" sz="3200" dirty="0"/>
          </a:p>
        </p:txBody>
      </p:sp>
      <p:sp>
        <p:nvSpPr>
          <p:cNvPr id="3" name="Text 1"/>
          <p:cNvSpPr/>
          <p:nvPr/>
        </p:nvSpPr>
        <p:spPr>
          <a:xfrm>
            <a:off x="457200" y="1097280"/>
            <a:ext cx="6400800" cy="457200"/>
          </a:xfrm>
          <a:prstGeom prst="rect">
            <a:avLst/>
          </a:prstGeom>
          <a:ln/>
        </p:spPr>
        <p:txBody>
          <a:bodyPr wrap="square" rtlCol="0" anchor="t"/>
          <a:lstStyle/>
          <a:p>
            <a:pPr indent="0" marL="0">
              <a:buNone/>
            </a:pPr>
            <a:r>
              <a:rPr lang="en-US" sz="1800" b="1" dirty="0">
                <a:solidFill>
                  <a:srgbClr val="8B0000"/>
                </a:solidFill>
                <a:latin typeface="Garamond" pitchFamily="34" charset="0"/>
                <a:ea typeface="Garamond" pitchFamily="34" charset="-122"/>
                <a:cs typeface="Garamond" pitchFamily="34" charset="-120"/>
              </a:rPr>
              <a:t>καὶ Θεὸς ἦν ὁ Λόγος — John 1:1c</a:t>
            </a:r>
            <a:endParaRPr lang="en-US" sz="1800" dirty="0"/>
          </a:p>
        </p:txBody>
      </p:sp>
      <p:sp>
        <p:nvSpPr>
          <p:cNvPr id="4" name="Text 2"/>
          <p:cNvSpPr/>
          <p:nvPr/>
        </p:nvSpPr>
        <p:spPr>
          <a:xfrm>
            <a:off x="457200" y="1645920"/>
            <a:ext cx="6400800" cy="731520"/>
          </a:xfrm>
          <a:prstGeom prst="rect">
            <a:avLst/>
          </a:prstGeom>
          <a:ln/>
        </p:spPr>
        <p:txBody>
          <a:bodyPr wrap="square" rtlCol="0" anchor="t"/>
          <a:lstStyle/>
          <a:p>
            <a:pPr indent="0" marL="0">
              <a:buNone/>
            </a:pPr>
            <a:r>
              <a:rPr lang="en-US" sz="1300" dirty="0">
                <a:solidFill>
                  <a:srgbClr val="212529"/>
                </a:solidFill>
                <a:latin typeface="Times New Roman" pitchFamily="34" charset="0"/>
                <a:ea typeface="Times New Roman" pitchFamily="34" charset="-122"/>
                <a:cs typeface="Times New Roman" pitchFamily="34" charset="-120"/>
              </a:rPr>
              <a:t>This is the verse that defines Christian orthodoxy. The Word is not a god (lowercase). The Word is not less than God. The Word IS God — fully, completely, without qualification.</a:t>
            </a:r>
            <a:endParaRPr lang="en-US" sz="1300" dirty="0"/>
          </a:p>
        </p:txBody>
      </p:sp>
      <p:sp>
        <p:nvSpPr>
          <p:cNvPr id="5" name="Text 3"/>
          <p:cNvSpPr/>
          <p:nvPr/>
        </p:nvSpPr>
        <p:spPr>
          <a:xfrm>
            <a:off x="457200" y="2468880"/>
            <a:ext cx="6400800" cy="822960"/>
          </a:xfrm>
          <a:prstGeom prst="rect">
            <a:avLst/>
          </a:prstGeom>
          <a:ln/>
        </p:spPr>
        <p:txBody>
          <a:bodyPr wrap="square" rtlCol="0" anchor="t"/>
          <a:lstStyle/>
          <a:p>
            <a:pPr indent="0" marL="0">
              <a:buNone/>
            </a:pPr>
            <a:r>
              <a:rPr lang="en-US" sz="1000" dirty="0">
                <a:solidFill>
                  <a:srgbClr val="212529"/>
                </a:solidFill>
                <a:latin typeface="Times New Roman" pitchFamily="34" charset="0"/>
                <a:ea typeface="Times New Roman" pitchFamily="34" charset="-122"/>
                <a:cs typeface="Times New Roman" pitchFamily="34" charset="-120"/>
              </a:rPr>
              <a:t>In Greek, 'Θεὸς' (Theos) appears without the definite article, which some have misused to argue the Word is a lesser deity. But Orthodox and mainstream biblical scholarship unanimously rejects this reading. The anarthrous construction indicates nature and quality — John is saying the Word possesses the full divine nature.</a:t>
            </a:r>
            <a:endParaRPr lang="en-US" sz="1000" dirty="0"/>
          </a:p>
        </p:txBody>
      </p:sp>
      <p:sp>
        <p:nvSpPr>
          <p:cNvPr id="6" name="Shape 4"/>
          <p:cNvSpPr/>
          <p:nvPr/>
        </p:nvSpPr>
        <p:spPr>
          <a:xfrm>
            <a:off x="457200" y="3383280"/>
            <a:ext cx="2743200" cy="365760"/>
          </a:xfrm>
          <a:prstGeom prst="rect">
            <a:avLst/>
          </a:prstGeom>
          <a:solidFill>
            <a:srgbClr val="8B0000"/>
          </a:solidFill>
          <a:ln/>
        </p:spPr>
      </p:sp>
      <p:sp>
        <p:nvSpPr>
          <p:cNvPr id="7" name="Text 5"/>
          <p:cNvSpPr/>
          <p:nvPr/>
        </p:nvSpPr>
        <p:spPr>
          <a:xfrm>
            <a:off x="548640" y="3429000"/>
            <a:ext cx="2560320" cy="274320"/>
          </a:xfrm>
          <a:prstGeom prst="rect">
            <a:avLst/>
          </a:prstGeom>
          <a:ln/>
        </p:spPr>
        <p:txBody>
          <a:bodyPr wrap="square" rtlCol="0" anchor="t"/>
          <a:lstStyle/>
          <a:p>
            <a:pPr indent="0" marL="0">
              <a:buNone/>
            </a:pPr>
            <a:r>
              <a:rPr lang="en-US" sz="1400" b="1" dirty="0">
                <a:solidFill>
                  <a:srgbClr val="FFFFFF"/>
                </a:solidFill>
                <a:latin typeface="Garamond" pitchFamily="34" charset="0"/>
                <a:ea typeface="Garamond" pitchFamily="34" charset="-122"/>
                <a:cs typeface="Garamond" pitchFamily="34" charset="-120"/>
              </a:rPr>
              <a:t>Heresies Addressed</a:t>
            </a:r>
            <a:endParaRPr lang="en-US" sz="1400" dirty="0"/>
          </a:p>
        </p:txBody>
      </p:sp>
      <p:sp>
        <p:nvSpPr>
          <p:cNvPr id="8" name="Text 6"/>
          <p:cNvSpPr/>
          <p:nvPr/>
        </p:nvSpPr>
        <p:spPr>
          <a:xfrm>
            <a:off x="457200" y="3840480"/>
            <a:ext cx="6400800" cy="1280160"/>
          </a:xfrm>
          <a:prstGeom prst="rect">
            <a:avLst/>
          </a:prstGeom>
          <a:ln/>
        </p:spPr>
        <p:txBody>
          <a:bodyPr wrap="square" rtlCol="0" anchor="t"/>
          <a:lstStyle/>
          <a:p>
            <a:pPr marL="342900" indent="-342900">
              <a:buSzPct val="100000"/>
              <a:buChar char="•"/>
            </a:pPr>
            <a:r>
              <a:rPr lang="en-US" sz="1100" dirty="0">
                <a:solidFill>
                  <a:srgbClr val="212529"/>
                </a:solidFill>
                <a:latin typeface="Times New Roman" pitchFamily="34" charset="0"/>
                <a:ea typeface="Times New Roman" pitchFamily="34" charset="-122"/>
                <a:cs typeface="Times New Roman" pitchFamily="34" charset="-120"/>
              </a:rPr>
              <a:t>Arianism (4th c., Arius of Alexandria): Claimed the Son was created — 'there was a time when He was not.' Condemned at the Council of Nicaea (325 AD). The Nicene Creed responds: 'God from God, Light from Light, True God from True God, begotten not made, of one essence with the Father.'</a:t>
            </a:r>
            <a:endParaRPr lang="en-US" sz="1100" dirty="0"/>
          </a:p>
          <a:p>
            <a:pPr marL="342900" indent="-342900">
              <a:buSzPct val="100000"/>
              <a:buChar char="•"/>
            </a:pPr>
            <a:r>
              <a:rPr lang="en-US" sz="1100" dirty="0">
                <a:solidFill>
                  <a:srgbClr val="212529"/>
                </a:solidFill>
                <a:latin typeface="Times New Roman" pitchFamily="34" charset="0"/>
                <a:ea typeface="Times New Roman" pitchFamily="34" charset="-122"/>
                <a:cs typeface="Times New Roman" pitchFamily="34" charset="-120"/>
              </a:rPr>
              <a:t>Jehovah's Witnesses (modern Arianism): Translate as 'the Word was a god' — grammatically and theologically indefensible, rejected by virtually all Greek scholars.</a:t>
            </a:r>
            <a:endParaRPr lang="en-US" sz="1100" dirty="0"/>
          </a:p>
        </p:txBody>
      </p:sp>
      <p:sp>
        <p:nvSpPr>
          <p:cNvPr id="9" name="Shape 7"/>
          <p:cNvSpPr/>
          <p:nvPr/>
        </p:nvSpPr>
        <p:spPr>
          <a:xfrm>
            <a:off x="457200" y="5212080"/>
            <a:ext cx="6400800" cy="822960"/>
          </a:xfrm>
          <a:prstGeom prst="rect">
            <a:avLst/>
          </a:prstGeom>
          <a:solidFill>
            <a:srgbClr val="F8F9FA"/>
          </a:solidFill>
          <a:ln w="12700">
            <a:solidFill>
              <a:srgbClr val="6C757D"/>
            </a:solidFill>
            <a:prstDash val="solid"/>
          </a:ln>
        </p:spPr>
      </p:sp>
      <p:sp>
        <p:nvSpPr>
          <p:cNvPr id="10" name="Text 8"/>
          <p:cNvSpPr/>
          <p:nvPr/>
        </p:nvSpPr>
        <p:spPr>
          <a:xfrm>
            <a:off x="640080" y="5303520"/>
            <a:ext cx="6035040" cy="640080"/>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St. Athanasius (On the Incarnation):</a:t>
            </a:r>
            <a:pPr indent="0" marL="0">
              <a:buNone/>
            </a:pPr>
            <a:r>
              <a:rPr lang="en-US" sz="1100" dirty="0">
                <a:solidFill>
                  <a:srgbClr val="212529"/>
                </a:solidFill>
                <a:latin typeface="Times New Roman" pitchFamily="34" charset="0"/>
                <a:ea typeface="Times New Roman" pitchFamily="34" charset="-122"/>
                <a:cs typeface="Times New Roman" pitchFamily="34" charset="-120"/>
              </a:rPr>
              <a:t> "He was not first human and then became God; He was first God and then became human — so that He might make us gods."</a:t>
            </a:r>
            <a:endParaRPr lang="en-US" sz="1100" dirty="0"/>
          </a:p>
        </p:txBody>
      </p:sp>
      <p:pic>
        <p:nvPicPr>
          <p:cNvPr id="11" name="Image 0" descr="preencoded.png">    </p:cNvPr>
          <p:cNvPicPr>
            <a:picLocks noChangeAspect="1"/>
          </p:cNvPicPr>
          <p:nvPr/>
        </p:nvPicPr>
        <p:blipFill>
          <a:blip r:embed="rId1"/>
          <a:stretch>
            <a:fillRect/>
          </a:stretch>
        </p:blipFill>
        <p:spPr>
          <a:xfrm>
            <a:off x="7132320" y="1097280"/>
            <a:ext cx="4572000" cy="5029200"/>
          </a:xfrm>
          <a:prstGeom prst="rect">
            <a:avLst/>
          </a:prstGeom>
        </p:spPr>
      </p:pic>
      <p:sp>
        <p:nvSpPr>
          <p:cNvPr id="12" name="Text 9"/>
          <p:cNvSpPr/>
          <p:nvPr/>
        </p:nvSpPr>
        <p:spPr>
          <a:xfrm>
            <a:off x="457200" y="6309360"/>
            <a:ext cx="11274552" cy="182880"/>
          </a:xfrm>
          <a:prstGeom prst="rect">
            <a:avLst/>
          </a:prstGeom>
          <a:ln/>
        </p:spPr>
        <p:txBody>
          <a:bodyPr wrap="square" rtlCol="0" anchor="t"/>
          <a:lstStyle/>
          <a:p>
            <a:pPr indent="0" marL="0">
              <a:buNone/>
            </a:pPr>
            <a:r>
              <a:rPr lang="en-US" sz="1000" dirty="0">
                <a:solidFill>
                  <a:srgbClr val="6C757D"/>
                </a:solidFill>
                <a:latin typeface="Times New Roman" pitchFamily="34" charset="0"/>
                <a:ea typeface="Times New Roman" pitchFamily="34" charset="-122"/>
                <a:cs typeface="Times New Roman" pitchFamily="34" charset="-120"/>
              </a:rPr>
              <a:t>John 1:1c | Slide 4 of 15</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457200" y="365760"/>
            <a:ext cx="11274552" cy="914400"/>
          </a:xfrm>
          <a:prstGeom prst="rect">
            <a:avLst/>
          </a:prstGeom>
          <a:solidFill>
            <a:srgbClr val="1A2530"/>
          </a:solidFill>
          <a:ln/>
        </p:spPr>
      </p:sp>
      <p:sp>
        <p:nvSpPr>
          <p:cNvPr id="3" name="Text 1"/>
          <p:cNvSpPr/>
          <p:nvPr/>
        </p:nvSpPr>
        <p:spPr>
          <a:xfrm>
            <a:off x="640080" y="457200"/>
            <a:ext cx="10908792" cy="731520"/>
          </a:xfrm>
          <a:prstGeom prst="rect">
            <a:avLst/>
          </a:prstGeom>
          <a:ln/>
        </p:spPr>
        <p:txBody>
          <a:bodyPr wrap="square" rtlCol="0" anchor="t"/>
          <a:lstStyle/>
          <a:p>
            <a:pPr indent="0" marL="0">
              <a:buNone/>
            </a:pPr>
            <a:r>
              <a:rPr lang="en-US" sz="1700" dirty="0">
                <a:solidFill>
                  <a:srgbClr val="FFFFFF"/>
                </a:solidFill>
                <a:latin typeface="Times New Roman" pitchFamily="34" charset="0"/>
                <a:ea typeface="Times New Roman" pitchFamily="34" charset="-122"/>
                <a:cs typeface="Times New Roman" pitchFamily="34" charset="-120"/>
              </a:rPr>
              <a:t>"In Him was life, and the life was the light of men. The light shines in the darkness, and the darkness has not overcome it." </a:t>
            </a:r>
            <a:pPr indent="0" marL="0">
              <a:buNone/>
            </a:pPr>
            <a:r>
              <a:rPr lang="en-US" sz="1700" b="1" dirty="0">
                <a:solidFill>
                  <a:srgbClr val="FFFFFF"/>
                </a:solidFill>
                <a:latin typeface="Garamond" pitchFamily="34" charset="0"/>
                <a:ea typeface="Garamond" pitchFamily="34" charset="-122"/>
                <a:cs typeface="Garamond" pitchFamily="34" charset="-120"/>
              </a:rPr>
              <a:t>— John 1:4–5</a:t>
            </a:r>
            <a:endParaRPr lang="en-US" sz="1700" dirty="0"/>
          </a:p>
        </p:txBody>
      </p:sp>
      <p:sp>
        <p:nvSpPr>
          <p:cNvPr id="4" name="Text 2"/>
          <p:cNvSpPr/>
          <p:nvPr/>
        </p:nvSpPr>
        <p:spPr>
          <a:xfrm>
            <a:off x="457200" y="1554480"/>
            <a:ext cx="5486400" cy="2560320"/>
          </a:xfrm>
          <a:prstGeom prst="rect">
            <a:avLst/>
          </a:prstGeom>
          <a:ln/>
        </p:spPr>
        <p:txBody>
          <a:bodyPr wrap="square" rtlCol="0" anchor="t"/>
          <a:lstStyle/>
          <a:p>
            <a:pPr indent="0" marL="0">
              <a:buNone/>
            </a:pPr>
            <a:r>
              <a:rPr lang="en-US" sz="1100" dirty="0">
                <a:solidFill>
                  <a:srgbClr val="212529"/>
                </a:solidFill>
                <a:latin typeface="Times New Roman" pitchFamily="34" charset="0"/>
                <a:ea typeface="Times New Roman" pitchFamily="34" charset="-122"/>
                <a:cs typeface="Times New Roman" pitchFamily="34" charset="-120"/>
              </a:rPr>
              <a:t>Two foundational metaphors now enter: life and light. The Word is not simply alive — He is the source of life itself. Every living thing derives its existence from Him. And this life radiates outward as light — illumination, truth, knowledge, goodness. Orthodox theology calls this the 'uncreated light' (ἄκτιστον φῶς) — the divine energy of God that penetrates creation without being part of creation.</a:t>
            </a:r>
            <a:pPr indent="0" marL="0">
              <a:buNone/>
            </a:pPr>
            <a:endParaRPr lang="en-US" sz="1100" dirty="0"/>
          </a:p>
          <a:p>
            <a:pPr indent="0" marL="0">
              <a:buNone/>
            </a:pPr>
            <a:endParaRPr lang="en-US" sz="1100" dirty="0"/>
          </a:p>
          <a:p>
            <a:pPr indent="0" marL="0">
              <a:buNone/>
            </a:pPr>
            <a:r>
              <a:rPr lang="en-US" sz="1100" dirty="0">
                <a:solidFill>
                  <a:srgbClr val="212529"/>
                </a:solidFill>
                <a:latin typeface="Times New Roman" pitchFamily="34" charset="0"/>
                <a:ea typeface="Times New Roman" pitchFamily="34" charset="-122"/>
                <a:cs typeface="Times New Roman" pitchFamily="34" charset="-120"/>
              </a:rPr>
              <a:t>The darkness — sin, ignorance, death, evil — attempts to extinguish or comprehend (κατέλαβεν can mean both 'overcome' and 'comprehend') this light. It fails on both counts. The darkness cannot defeat the light, and it cannot understand it. This is not a battle between equals. Light does not struggle against darkness — it simply shines, and darkness ceases to exist wherever light reaches.</a:t>
            </a:r>
            <a:endParaRPr lang="en-US" sz="1100" dirty="0"/>
          </a:p>
        </p:txBody>
      </p:sp>
      <p:pic>
        <p:nvPicPr>
          <p:cNvPr id="5" name="Image 0" descr="preencoded.png">    </p:cNvPr>
          <p:cNvPicPr>
            <a:picLocks noChangeAspect="1"/>
          </p:cNvPicPr>
          <p:nvPr/>
        </p:nvPicPr>
        <p:blipFill>
          <a:blip r:embed="rId1"/>
          <a:stretch>
            <a:fillRect/>
          </a:stretch>
        </p:blipFill>
        <p:spPr>
          <a:xfrm>
            <a:off x="6217920" y="1554480"/>
            <a:ext cx="5486400" cy="4754880"/>
          </a:xfrm>
          <a:prstGeom prst="rect">
            <a:avLst/>
          </a:prstGeom>
        </p:spPr>
      </p:pic>
      <p:sp>
        <p:nvSpPr>
          <p:cNvPr id="6" name="Shape 3"/>
          <p:cNvSpPr/>
          <p:nvPr/>
        </p:nvSpPr>
        <p:spPr>
          <a:xfrm>
            <a:off x="457200" y="4297680"/>
            <a:ext cx="2651760" cy="2011680"/>
          </a:xfrm>
          <a:prstGeom prst="rect">
            <a:avLst/>
          </a:prstGeom>
          <a:solidFill>
            <a:srgbClr val="F8F9FA"/>
          </a:solidFill>
          <a:ln w="12700">
            <a:solidFill>
              <a:srgbClr val="800020"/>
            </a:solidFill>
            <a:prstDash val="solid"/>
          </a:ln>
        </p:spPr>
      </p:sp>
      <p:sp>
        <p:nvSpPr>
          <p:cNvPr id="7" name="Text 4"/>
          <p:cNvSpPr/>
          <p:nvPr/>
        </p:nvSpPr>
        <p:spPr>
          <a:xfrm>
            <a:off x="566928" y="4389120"/>
            <a:ext cx="2432304" cy="1828800"/>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Patristic Block
</a:t>
            </a:r>
            <a:pPr indent="0" marL="0">
              <a:buNone/>
            </a:pPr>
            <a:r>
              <a:rPr lang="en-US" sz="1100" dirty="0">
                <a:solidFill>
                  <a:srgbClr val="212529"/>
                </a:solidFill>
                <a:latin typeface="Times New Roman" pitchFamily="34" charset="0"/>
                <a:ea typeface="Times New Roman" pitchFamily="34" charset="-122"/>
                <a:cs typeface="Times New Roman" pitchFamily="34" charset="-120"/>
              </a:rPr>
              <a:t>St. Gregory Palamas: The uncreated light experienced by the apostles at the Transfiguration on Mt. Tabor is the same divine light John speaks of — God's own energy, accessible to believers through prayer and sacrament.</a:t>
            </a:r>
            <a:endParaRPr lang="en-US" sz="1100" dirty="0"/>
          </a:p>
        </p:txBody>
      </p:sp>
      <p:sp>
        <p:nvSpPr>
          <p:cNvPr id="8" name="Shape 5"/>
          <p:cNvSpPr/>
          <p:nvPr/>
        </p:nvSpPr>
        <p:spPr>
          <a:xfrm>
            <a:off x="3291840" y="4297680"/>
            <a:ext cx="2651760" cy="2011680"/>
          </a:xfrm>
          <a:prstGeom prst="rect">
            <a:avLst/>
          </a:prstGeom>
          <a:solidFill>
            <a:srgbClr val="F8F9FA"/>
          </a:solidFill>
          <a:ln w="12700">
            <a:solidFill>
              <a:srgbClr val="800020"/>
            </a:solidFill>
            <a:prstDash val="solid"/>
          </a:ln>
        </p:spPr>
      </p:sp>
      <p:sp>
        <p:nvSpPr>
          <p:cNvPr id="9" name="Text 6"/>
          <p:cNvSpPr/>
          <p:nvPr/>
        </p:nvSpPr>
        <p:spPr>
          <a:xfrm>
            <a:off x="3401568" y="4389120"/>
            <a:ext cx="2432304" cy="1828800"/>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Practical Block
</a:t>
            </a:r>
            <a:pPr indent="0" marL="0">
              <a:buNone/>
            </a:pPr>
            <a:r>
              <a:rPr lang="en-US" sz="1100" dirty="0">
                <a:solidFill>
                  <a:srgbClr val="212529"/>
                </a:solidFill>
                <a:latin typeface="Times New Roman" pitchFamily="34" charset="0"/>
                <a:ea typeface="Times New Roman" pitchFamily="34" charset="-122"/>
                <a:cs typeface="Times New Roman" pitchFamily="34" charset="-120"/>
              </a:rPr>
              <a:t>When you walk into a dark room and flip the light switch, you never see the darkness fighting back. It simply vanishes. That is the nature of Christ's light — it does not negotiate with evil, it displaces it. Our role is to remain in that light.</a:t>
            </a:r>
            <a:endParaRPr lang="en-US" sz="1100" dirty="0"/>
          </a:p>
        </p:txBody>
      </p:sp>
      <p:sp>
        <p:nvSpPr>
          <p:cNvPr id="10" name="Text 7"/>
          <p:cNvSpPr/>
          <p:nvPr/>
        </p:nvSpPr>
        <p:spPr>
          <a:xfrm>
            <a:off x="457200" y="6309360"/>
            <a:ext cx="5486400" cy="182880"/>
          </a:xfrm>
          <a:prstGeom prst="rect">
            <a:avLst/>
          </a:prstGeom>
          <a:ln/>
        </p:spPr>
        <p:txBody>
          <a:bodyPr wrap="square" rtlCol="0" anchor="t"/>
          <a:lstStyle/>
          <a:p>
            <a:pPr indent="0" marL="0">
              <a:buNone/>
            </a:pPr>
            <a:r>
              <a:rPr lang="en-US" sz="1000" dirty="0">
                <a:solidFill>
                  <a:srgbClr val="6C757D"/>
                </a:solidFill>
                <a:latin typeface="Times New Roman" pitchFamily="34" charset="0"/>
                <a:ea typeface="Times New Roman" pitchFamily="34" charset="-122"/>
                <a:cs typeface="Times New Roman" pitchFamily="34" charset="-120"/>
              </a:rPr>
              <a:t>John 1:4–5 | Slide 6 of 15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457200" y="457200"/>
            <a:ext cx="6400800" cy="1280160"/>
          </a:xfrm>
          <a:prstGeom prst="roundRect">
            <a:avLst>
              <a:gd name="adj" fmla="val 3571"/>
            </a:avLst>
          </a:prstGeom>
          <a:solidFill>
            <a:srgbClr val="1A2421"/>
          </a:solidFill>
          <a:ln/>
        </p:spPr>
      </p:sp>
      <p:sp>
        <p:nvSpPr>
          <p:cNvPr id="3" name="Text 1"/>
          <p:cNvSpPr/>
          <p:nvPr/>
        </p:nvSpPr>
        <p:spPr>
          <a:xfrm>
            <a:off x="566928" y="548640"/>
            <a:ext cx="6181344" cy="1097280"/>
          </a:xfrm>
          <a:prstGeom prst="rect">
            <a:avLst/>
          </a:prstGeom>
          <a:ln/>
        </p:spPr>
        <p:txBody>
          <a:bodyPr wrap="square" rtlCol="0" anchor="t"/>
          <a:lstStyle/>
          <a:p>
            <a:pPr indent="0" marL="0">
              <a:buNone/>
            </a:pPr>
            <a:r>
              <a:rPr lang="en-US" sz="1400" dirty="0">
                <a:solidFill>
                  <a:srgbClr val="FFFFFF"/>
                </a:solidFill>
                <a:latin typeface="Times New Roman" pitchFamily="34" charset="0"/>
                <a:ea typeface="Times New Roman" pitchFamily="34" charset="-122"/>
                <a:cs typeface="Times New Roman" pitchFamily="34" charset="-120"/>
              </a:rPr>
              <a:t>"There was a man sent from God, whose name was John. He came as a witness, to bear witness about the light, that all might believe through him. He was not the light, but came to bear witness about the light."
</a:t>
            </a:r>
            <a:pPr indent="0" marL="0">
              <a:buNone/>
            </a:pPr>
            <a:r>
              <a:rPr lang="en-US" sz="1400" b="1" dirty="0">
                <a:solidFill>
                  <a:srgbClr val="FFFFFF"/>
                </a:solidFill>
                <a:latin typeface="Garamond" pitchFamily="34" charset="0"/>
                <a:ea typeface="Garamond" pitchFamily="34" charset="-122"/>
                <a:cs typeface="Garamond" pitchFamily="34" charset="-120"/>
              </a:rPr>
              <a:t>— John 1:6–8</a:t>
            </a:r>
            <a:endParaRPr lang="en-US" sz="1400" dirty="0"/>
          </a:p>
        </p:txBody>
      </p:sp>
      <p:sp>
        <p:nvSpPr>
          <p:cNvPr id="4" name="Text 2"/>
          <p:cNvSpPr/>
          <p:nvPr/>
        </p:nvSpPr>
        <p:spPr>
          <a:xfrm>
            <a:off x="457200" y="1920240"/>
            <a:ext cx="6400800" cy="1097280"/>
          </a:xfrm>
          <a:prstGeom prst="rect">
            <a:avLst/>
          </a:prstGeom>
          <a:ln/>
        </p:spPr>
        <p:txBody>
          <a:bodyPr wrap="square" rtlCol="0" anchor="t"/>
          <a:lstStyle/>
          <a:p>
            <a:pPr indent="0" marL="0">
              <a:buNone/>
            </a:pPr>
            <a:r>
              <a:rPr lang="en-US" sz="1200" dirty="0">
                <a:solidFill>
                  <a:srgbClr val="212529"/>
                </a:solidFill>
                <a:latin typeface="Times New Roman" pitchFamily="34" charset="0"/>
                <a:ea typeface="Times New Roman" pitchFamily="34" charset="-122"/>
                <a:cs typeface="Times New Roman" pitchFamily="34" charset="-120"/>
              </a:rPr>
              <a:t>John the Evangelist pauses the cosmic theology to introduce a human figure: John the Baptist. Notice the deliberate contrast in Greek — for the Word, John uses 'ἦν' (was, continuous existence). For the Baptist, he uses 'ἐγένετο' (came into being, a created event). The Baptist had a beginning. The Word did not.</a:t>
            </a:r>
            <a:endParaRPr lang="en-US" sz="1200" dirty="0"/>
          </a:p>
        </p:txBody>
      </p:sp>
      <p:sp>
        <p:nvSpPr>
          <p:cNvPr id="5" name="Text 3"/>
          <p:cNvSpPr/>
          <p:nvPr/>
        </p:nvSpPr>
        <p:spPr>
          <a:xfrm>
            <a:off x="457200" y="3108960"/>
            <a:ext cx="6400800" cy="1097280"/>
          </a:xfrm>
          <a:prstGeom prst="rect">
            <a:avLst/>
          </a:prstGeom>
          <a:ln/>
        </p:spPr>
        <p:txBody>
          <a:bodyPr wrap="square" rtlCol="0" anchor="t"/>
          <a:lstStyle/>
          <a:p>
            <a:pPr indent="0" marL="0">
              <a:buNone/>
            </a:pPr>
            <a:r>
              <a:rPr lang="en-US" sz="1200" dirty="0">
                <a:solidFill>
                  <a:srgbClr val="212529"/>
                </a:solidFill>
                <a:latin typeface="Times New Roman" pitchFamily="34" charset="0"/>
                <a:ea typeface="Times New Roman" pitchFamily="34" charset="-122"/>
                <a:cs typeface="Times New Roman" pitchFamily="34" charset="-120"/>
              </a:rPr>
              <a:t>The Baptist's role is clearly defined and clearly limited: he is a witness, not the source. A witness points beyond himself. A mirror reflects light but does not generate it. This is the model for every preacher, teacher, and believer — we do not create truth, we point to the One who is Truth.</a:t>
            </a:r>
            <a:endParaRPr lang="en-US" sz="1200" dirty="0"/>
          </a:p>
        </p:txBody>
      </p:sp>
      <p:sp>
        <p:nvSpPr>
          <p:cNvPr id="6" name="Shape 4"/>
          <p:cNvSpPr/>
          <p:nvPr/>
        </p:nvSpPr>
        <p:spPr>
          <a:xfrm>
            <a:off x="457200" y="4389120"/>
            <a:ext cx="6400800" cy="1737360"/>
          </a:xfrm>
          <a:prstGeom prst="rect">
            <a:avLst/>
          </a:prstGeom>
          <a:solidFill>
            <a:srgbClr val="FDFBF7"/>
          </a:solidFill>
          <a:ln w="12700">
            <a:solidFill>
              <a:srgbClr val="B8860B"/>
            </a:solidFill>
            <a:prstDash val="solid"/>
          </a:ln>
        </p:spPr>
      </p:sp>
      <p:sp>
        <p:nvSpPr>
          <p:cNvPr id="7" name="Text 5"/>
          <p:cNvSpPr/>
          <p:nvPr/>
        </p:nvSpPr>
        <p:spPr>
          <a:xfrm>
            <a:off x="566928" y="4480560"/>
            <a:ext cx="6181344" cy="365760"/>
          </a:xfrm>
          <a:prstGeom prst="rect">
            <a:avLst/>
          </a:prstGeom>
          <a:ln/>
        </p:spPr>
        <p:txBody>
          <a:bodyPr wrap="square" rtlCol="0" anchor="t"/>
          <a:lstStyle/>
          <a:p>
            <a:pPr indent="0" marL="0">
              <a:buNone/>
            </a:pPr>
            <a:r>
              <a:rPr lang="en-US" sz="1600" b="1" dirty="0">
                <a:solidFill>
                  <a:srgbClr val="800020"/>
                </a:solidFill>
                <a:latin typeface="Garamond" pitchFamily="34" charset="0"/>
                <a:ea typeface="Garamond" pitchFamily="34" charset="-122"/>
                <a:cs typeface="Garamond" pitchFamily="34" charset="-120"/>
              </a:rPr>
              <a:t>Orthodox Pastoral Application</a:t>
            </a:r>
            <a:endParaRPr lang="en-US" sz="1600" dirty="0"/>
          </a:p>
        </p:txBody>
      </p:sp>
      <p:sp>
        <p:nvSpPr>
          <p:cNvPr id="8" name="Text 6"/>
          <p:cNvSpPr/>
          <p:nvPr/>
        </p:nvSpPr>
        <p:spPr>
          <a:xfrm>
            <a:off x="566928" y="4937760"/>
            <a:ext cx="6181344" cy="1097280"/>
          </a:xfrm>
          <a:prstGeom prst="rect">
            <a:avLst/>
          </a:prstGeom>
          <a:ln/>
        </p:spPr>
        <p:txBody>
          <a:bodyPr wrap="square" rtlCol="0" anchor="t"/>
          <a:lstStyle/>
          <a:p>
            <a:pPr indent="0" marL="0">
              <a:buNone/>
            </a:pPr>
            <a:r>
              <a:rPr lang="en-US" sz="1200" dirty="0">
                <a:solidFill>
                  <a:srgbClr val="212529"/>
                </a:solidFill>
                <a:latin typeface="Times New Roman" pitchFamily="34" charset="0"/>
                <a:ea typeface="Times New Roman" pitchFamily="34" charset="-122"/>
                <a:cs typeface="Times New Roman" pitchFamily="34" charset="-120"/>
              </a:rPr>
              <a:t>In the Orthodox tradition, this is why icons of John the Baptist always show him pointing toward Christ — his entire identity is oriented away from himself and toward the Lamb of God. Every Christian's calling is the same: to be a witness who directs others toward the Light, never claiming to be the light ourselves.</a:t>
            </a:r>
            <a:endParaRPr lang="en-US" sz="1200" dirty="0"/>
          </a:p>
        </p:txBody>
      </p:sp>
      <p:pic>
        <p:nvPicPr>
          <p:cNvPr id="9" name="Image 0" descr="preencoded.png">    </p:cNvPr>
          <p:cNvPicPr>
            <a:picLocks noChangeAspect="1"/>
          </p:cNvPicPr>
          <p:nvPr/>
        </p:nvPicPr>
        <p:blipFill>
          <a:blip r:embed="rId1"/>
          <a:stretch>
            <a:fillRect/>
          </a:stretch>
        </p:blipFill>
        <p:spPr>
          <a:xfrm>
            <a:off x="7132320" y="457200"/>
            <a:ext cx="4572000" cy="5669280"/>
          </a:xfrm>
          <a:prstGeom prst="rect">
            <a:avLst/>
          </a:prstGeom>
        </p:spPr>
      </p:pic>
      <p:sp>
        <p:nvSpPr>
          <p:cNvPr id="10" name="Shape 7"/>
          <p:cNvSpPr/>
          <p:nvPr/>
        </p:nvSpPr>
        <p:spPr>
          <a:xfrm>
            <a:off x="457200" y="6309360"/>
            <a:ext cx="11274552" cy="0"/>
          </a:xfrm>
          <a:prstGeom prst="line">
            <a:avLst/>
          </a:prstGeom>
          <a:noFill/>
          <a:ln w="12700">
            <a:solidFill>
              <a:srgbClr val="B8860B"/>
            </a:solidFill>
            <a:prstDash val="solid"/>
          </a:ln>
        </p:spPr>
      </p:sp>
      <p:sp>
        <p:nvSpPr>
          <p:cNvPr id="11" name="Text 8"/>
          <p:cNvSpPr/>
          <p:nvPr/>
        </p:nvSpPr>
        <p:spPr>
          <a:xfrm>
            <a:off x="457200" y="6309360"/>
            <a:ext cx="11274552" cy="182880"/>
          </a:xfrm>
          <a:prstGeom prst="rect">
            <a:avLst/>
          </a:prstGeom>
          <a:ln/>
        </p:spPr>
        <p:txBody>
          <a:bodyPr wrap="square" rtlCol="0" anchor="t"/>
          <a:lstStyle/>
          <a:p>
            <a:pPr indent="0" marL="0">
              <a:buNone/>
            </a:pPr>
            <a:r>
              <a:rPr lang="en-US" sz="1000" dirty="0">
                <a:solidFill>
                  <a:srgbClr val="6C757D"/>
                </a:solidFill>
                <a:latin typeface="Times New Roman" pitchFamily="34" charset="0"/>
                <a:ea typeface="Times New Roman" pitchFamily="34" charset="-122"/>
                <a:cs typeface="Times New Roman" pitchFamily="34" charset="-120"/>
              </a:rPr>
              <a:t>John 1:6–8 | Slide 7 of 15</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457200" y="274320"/>
            <a:ext cx="11274552" cy="1005840"/>
          </a:xfrm>
          <a:prstGeom prst="rect">
            <a:avLst/>
          </a:prstGeom>
          <a:solidFill>
            <a:srgbClr val="0A192F"/>
          </a:solidFill>
          <a:ln/>
        </p:spPr>
      </p:sp>
      <p:sp>
        <p:nvSpPr>
          <p:cNvPr id="3" name="Text 1"/>
          <p:cNvSpPr/>
          <p:nvPr/>
        </p:nvSpPr>
        <p:spPr>
          <a:xfrm>
            <a:off x="640080" y="411480"/>
            <a:ext cx="10908792" cy="731520"/>
          </a:xfrm>
          <a:prstGeom prst="rect">
            <a:avLst/>
          </a:prstGeom>
          <a:ln/>
        </p:spPr>
        <p:txBody>
          <a:bodyPr wrap="square" rtlCol="0" anchor="t"/>
          <a:lstStyle/>
          <a:p>
            <a:pPr indent="0" marL="0">
              <a:buNone/>
            </a:pPr>
            <a:r>
              <a:rPr lang="en-US" sz="1300" dirty="0">
                <a:solidFill>
                  <a:srgbClr val="FFFFFF"/>
                </a:solidFill>
                <a:latin typeface="Times New Roman" pitchFamily="34" charset="0"/>
                <a:ea typeface="Times New Roman" pitchFamily="34" charset="-122"/>
                <a:cs typeface="Times New Roman" pitchFamily="34" charset="-120"/>
              </a:rPr>
              <a:t>“The true light, which gives light to everyone, was coming into the world. He was in the world, and the world was made through Him, yet the world did not know Him. He came to His own, and His own people did not receive Him.” </a:t>
            </a:r>
            <a:pPr indent="0" marL="0">
              <a:buNone/>
            </a:pPr>
            <a:r>
              <a:rPr lang="en-US" sz="1300" b="1" dirty="0">
                <a:solidFill>
                  <a:srgbClr val="FFFFFF"/>
                </a:solidFill>
                <a:latin typeface="Garamond" pitchFamily="34" charset="0"/>
                <a:ea typeface="Garamond" pitchFamily="34" charset="-122"/>
                <a:cs typeface="Garamond" pitchFamily="34" charset="-120"/>
              </a:rPr>
              <a:t>— John 1:9–11</a:t>
            </a:r>
            <a:endParaRPr lang="en-US" sz="1300" dirty="0"/>
          </a:p>
        </p:txBody>
      </p:sp>
      <p:sp>
        <p:nvSpPr>
          <p:cNvPr id="4" name="Text 2"/>
          <p:cNvSpPr/>
          <p:nvPr/>
        </p:nvSpPr>
        <p:spPr>
          <a:xfrm>
            <a:off x="457200" y="1554480"/>
            <a:ext cx="6035040" cy="1097280"/>
          </a:xfrm>
          <a:prstGeom prst="rect">
            <a:avLst/>
          </a:prstGeom>
          <a:ln/>
        </p:spPr>
        <p:txBody>
          <a:bodyPr wrap="square" rtlCol="0" anchor="t"/>
          <a:lstStyle/>
          <a:p>
            <a:pPr indent="0" marL="0">
              <a:buNone/>
            </a:pPr>
            <a:r>
              <a:rPr lang="en-US" sz="1100" dirty="0">
                <a:solidFill>
                  <a:srgbClr val="212529"/>
                </a:solidFill>
                <a:latin typeface="Times New Roman" pitchFamily="34" charset="0"/>
                <a:ea typeface="Times New Roman" pitchFamily="34" charset="-122"/>
                <a:cs typeface="Times New Roman" pitchFamily="34" charset="-120"/>
              </a:rPr>
              <a:t>Here is the great tragedy of the Prologue. The Creator enters His own creation — and creation does not recognize its Maker. The One through whom the world was made walks through that world as a stranger. “His own” refers specifically to Israel — the people God chose, prepared through centuries of prophecy, covenant, and revelation — and they rejected Him.</a:t>
            </a:r>
            <a:endParaRPr lang="en-US" sz="1100" dirty="0"/>
          </a:p>
        </p:txBody>
      </p:sp>
      <p:sp>
        <p:nvSpPr>
          <p:cNvPr id="5" name="Text 3"/>
          <p:cNvSpPr/>
          <p:nvPr/>
        </p:nvSpPr>
        <p:spPr>
          <a:xfrm>
            <a:off x="457200" y="2743200"/>
            <a:ext cx="6035040" cy="914400"/>
          </a:xfrm>
          <a:prstGeom prst="rect">
            <a:avLst/>
          </a:prstGeom>
          <a:ln/>
        </p:spPr>
        <p:txBody>
          <a:bodyPr wrap="square" rtlCol="0" anchor="t"/>
          <a:lstStyle/>
          <a:p>
            <a:pPr indent="0" marL="0">
              <a:buNone/>
            </a:pPr>
            <a:r>
              <a:rPr lang="en-US" sz="1100" dirty="0">
                <a:solidFill>
                  <a:srgbClr val="212529"/>
                </a:solidFill>
                <a:latin typeface="Times New Roman" pitchFamily="34" charset="0"/>
                <a:ea typeface="Times New Roman" pitchFamily="34" charset="-122"/>
                <a:cs typeface="Times New Roman" pitchFamily="34" charset="-120"/>
              </a:rPr>
              <a:t>This is not a failure of God's plan but a revelation of humanity's condition. Orthodox theology calls this the depth of the Fall — sin has so distorted human perception that we cannot recognize our own Creator standing in front of us. It is not that the light was dim; it is that our eyes were diseased.</a:t>
            </a:r>
            <a:endParaRPr lang="en-US" sz="1100" dirty="0"/>
          </a:p>
        </p:txBody>
      </p:sp>
      <p:sp>
        <p:nvSpPr>
          <p:cNvPr id="6" name="Shape 4"/>
          <p:cNvSpPr/>
          <p:nvPr/>
        </p:nvSpPr>
        <p:spPr>
          <a:xfrm>
            <a:off x="457200" y="3749040"/>
            <a:ext cx="6035040" cy="822960"/>
          </a:xfrm>
          <a:prstGeom prst="rect">
            <a:avLst/>
          </a:prstGeom>
          <a:solidFill>
            <a:srgbClr val="F8F9FA"/>
          </a:solidFill>
          <a:ln w="12700">
            <a:solidFill>
              <a:srgbClr val="0A192F"/>
            </a:solidFill>
            <a:prstDash val="solid"/>
          </a:ln>
        </p:spPr>
      </p:sp>
      <p:sp>
        <p:nvSpPr>
          <p:cNvPr id="7" name="Text 5"/>
          <p:cNvSpPr/>
          <p:nvPr/>
        </p:nvSpPr>
        <p:spPr>
          <a:xfrm>
            <a:off x="640080" y="3886200"/>
            <a:ext cx="5669280" cy="557784"/>
          </a:xfrm>
          <a:prstGeom prst="rect">
            <a:avLst/>
          </a:prstGeom>
          <a:ln/>
        </p:spPr>
        <p:txBody>
          <a:bodyPr wrap="square" rtlCol="0" anchor="t"/>
          <a:lstStyle/>
          <a:p>
            <a:pPr indent="0" marL="0">
              <a:buNone/>
            </a:pPr>
            <a:r>
              <a:rPr lang="en-US" sz="1000" b="1" dirty="0">
                <a:solidFill>
                  <a:srgbClr val="212529"/>
                </a:solidFill>
                <a:latin typeface="Garamond" pitchFamily="34" charset="0"/>
                <a:ea typeface="Garamond" pitchFamily="34" charset="-122"/>
                <a:cs typeface="Garamond" pitchFamily="34" charset="-120"/>
              </a:rPr>
              <a:t>St. Cyril of Alexandria (Commentary on John, Book 1):
</a:t>
            </a:r>
            <a:pPr indent="0" marL="0">
              <a:buNone/>
            </a:pPr>
            <a:r>
              <a:rPr lang="en-US" sz="1000" dirty="0">
                <a:solidFill>
                  <a:srgbClr val="212529"/>
                </a:solidFill>
                <a:latin typeface="Times New Roman" pitchFamily="34" charset="0"/>
                <a:ea typeface="Times New Roman" pitchFamily="34" charset="-122"/>
                <a:cs typeface="Times New Roman" pitchFamily="34" charset="-120"/>
              </a:rPr>
              <a:t>“He came to those who were His own by right of creation and by right of covenant, and they turned away from their own salvation.”</a:t>
            </a:r>
            <a:endParaRPr lang="en-US" sz="1000" dirty="0"/>
          </a:p>
        </p:txBody>
      </p:sp>
      <p:sp>
        <p:nvSpPr>
          <p:cNvPr id="8" name="Text 6"/>
          <p:cNvSpPr/>
          <p:nvPr/>
        </p:nvSpPr>
        <p:spPr>
          <a:xfrm>
            <a:off x="457200" y="4754880"/>
            <a:ext cx="6035040" cy="1371600"/>
          </a:xfrm>
          <a:prstGeom prst="rect">
            <a:avLst/>
          </a:prstGeom>
          <a:ln/>
        </p:spPr>
        <p:txBody>
          <a:bodyPr wrap="square" rtlCol="0" anchor="t"/>
          <a:lstStyle/>
          <a:p>
            <a:pPr indent="0" marL="0">
              <a:buNone/>
            </a:pPr>
            <a:r>
              <a:rPr lang="en-US" sz="1100" b="1" dirty="0">
                <a:solidFill>
                  <a:srgbClr val="212529"/>
                </a:solidFill>
                <a:latin typeface="Garamond" pitchFamily="34" charset="0"/>
                <a:ea typeface="Garamond" pitchFamily="34" charset="-122"/>
                <a:cs typeface="Garamond" pitchFamily="34" charset="-120"/>
              </a:rPr>
              <a:t>Have you ever failed to recognize someone you know well because you encountered them in an unexpected context?
</a:t>
            </a:r>
            <a:pPr indent="0" marL="0">
              <a:buNone/>
            </a:pPr>
            <a:r>
              <a:rPr lang="en-US" sz="1100" dirty="0">
                <a:solidFill>
                  <a:srgbClr val="212529"/>
                </a:solidFill>
                <a:latin typeface="Times New Roman" pitchFamily="34" charset="0"/>
                <a:ea typeface="Times New Roman" pitchFamily="34" charset="-122"/>
                <a:cs typeface="Times New Roman" pitchFamily="34" charset="-120"/>
              </a:rPr>
              <a:t>Christ came not as a conquering king with armies but as a humble carpenter's son from Nazareth. Israel expected a political messiah and missed the divine one. We must ask ourselves: in what ways might we also be failing to recognize Christ — in the poor, in the suffering, in the sacraments, in one another?</a:t>
            </a:r>
            <a:endParaRPr lang="en-US" sz="1100" dirty="0"/>
          </a:p>
        </p:txBody>
      </p:sp>
      <p:pic>
        <p:nvPicPr>
          <p:cNvPr id="9" name="Image 0" descr="preencoded.png">    </p:cNvPr>
          <p:cNvPicPr>
            <a:picLocks noChangeAspect="1"/>
          </p:cNvPicPr>
          <p:nvPr/>
        </p:nvPicPr>
        <p:blipFill>
          <a:blip r:embed="rId1"/>
          <a:stretch>
            <a:fillRect/>
          </a:stretch>
        </p:blipFill>
        <p:spPr>
          <a:xfrm>
            <a:off x="6858000" y="1554480"/>
            <a:ext cx="4846320" cy="4572000"/>
          </a:xfrm>
          <a:prstGeom prst="rect">
            <a:avLst/>
          </a:prstGeom>
        </p:spPr>
      </p:pic>
      <p:sp>
        <p:nvSpPr>
          <p:cNvPr id="10" name="Shape 7"/>
          <p:cNvSpPr/>
          <p:nvPr/>
        </p:nvSpPr>
        <p:spPr>
          <a:xfrm>
            <a:off x="457200" y="6309360"/>
            <a:ext cx="11274552" cy="0"/>
          </a:xfrm>
          <a:prstGeom prst="line">
            <a:avLst/>
          </a:prstGeom>
          <a:noFill/>
          <a:ln w="12700">
            <a:solidFill>
              <a:srgbClr val="E9ECEF"/>
            </a:solidFill>
            <a:prstDash val="solid"/>
          </a:ln>
        </p:spPr>
      </p:sp>
      <p:sp>
        <p:nvSpPr>
          <p:cNvPr id="11" name="Text 8"/>
          <p:cNvSpPr/>
          <p:nvPr/>
        </p:nvSpPr>
        <p:spPr>
          <a:xfrm>
            <a:off x="457200" y="6309360"/>
            <a:ext cx="11274552" cy="182880"/>
          </a:xfrm>
          <a:prstGeom prst="rect">
            <a:avLst/>
          </a:prstGeom>
          <a:ln/>
        </p:spPr>
        <p:txBody>
          <a:bodyPr wrap="square" rtlCol="0" anchor="t"/>
          <a:lstStyle/>
          <a:p>
            <a:pPr indent="0" marL="0">
              <a:buNone/>
            </a:pPr>
            <a:r>
              <a:rPr lang="en-US" sz="1000" dirty="0">
                <a:solidFill>
                  <a:srgbClr val="6C757D"/>
                </a:solidFill>
                <a:latin typeface="Times New Roman" pitchFamily="34" charset="0"/>
                <a:ea typeface="Times New Roman" pitchFamily="34" charset="-122"/>
                <a:cs typeface="Times New Roman" pitchFamily="34" charset="-120"/>
              </a:rPr>
              <a:t>John 1:9–11 | Slide 8 of 15</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182880"/>
            <a:ext cx="11274552" cy="502920"/>
          </a:xfrm>
          <a:prstGeom prst="rect">
            <a:avLst/>
          </a:prstGeom>
          <a:ln/>
        </p:spPr>
        <p:txBody>
          <a:bodyPr wrap="square" rtlCol="0" anchor="ctr"/>
          <a:lstStyle/>
          <a:p>
            <a:pPr algn="l" indent="0" marL="0">
              <a:buNone/>
            </a:pPr>
            <a:r>
              <a:rPr lang="en-US" sz="3200" b="1" spc="150" kern="0" dirty="0">
                <a:solidFill>
                  <a:srgbClr val="212529"/>
                </a:solidFill>
                <a:latin typeface="Garamond" pitchFamily="34" charset="0"/>
                <a:ea typeface="Garamond" pitchFamily="34" charset="-122"/>
                <a:cs typeface="Garamond" pitchFamily="34" charset="-120"/>
              </a:rPr>
              <a:t>Rejection &amp; Divine Gift: Theosis</a:t>
            </a:r>
            <a:endParaRPr lang="en-US" sz="3200" dirty="0"/>
          </a:p>
        </p:txBody>
      </p:sp>
      <p:sp>
        <p:nvSpPr>
          <p:cNvPr id="3" name="Shape 1"/>
          <p:cNvSpPr/>
          <p:nvPr/>
        </p:nvSpPr>
        <p:spPr>
          <a:xfrm>
            <a:off x="457200" y="731520"/>
            <a:ext cx="11274552" cy="822960"/>
          </a:xfrm>
          <a:prstGeom prst="rect">
            <a:avLst/>
          </a:prstGeom>
          <a:solidFill>
            <a:srgbClr val="1C2841"/>
          </a:solidFill>
          <a:ln/>
        </p:spPr>
      </p:sp>
      <p:sp>
        <p:nvSpPr>
          <p:cNvPr id="4" name="Text 2"/>
          <p:cNvSpPr/>
          <p:nvPr/>
        </p:nvSpPr>
        <p:spPr>
          <a:xfrm>
            <a:off x="640080" y="822960"/>
            <a:ext cx="10908792" cy="640080"/>
          </a:xfrm>
          <a:prstGeom prst="rect">
            <a:avLst/>
          </a:prstGeom>
          <a:ln/>
        </p:spPr>
        <p:txBody>
          <a:bodyPr wrap="square" rtlCol="0" anchor="t"/>
          <a:lstStyle/>
          <a:p>
            <a:pPr indent="0" marL="0">
              <a:buNone/>
            </a:pPr>
            <a:r>
              <a:rPr lang="en-US" sz="1100" dirty="0">
                <a:solidFill>
                  <a:srgbClr val="FFFFFF"/>
                </a:solidFill>
                <a:latin typeface="Times New Roman" pitchFamily="34" charset="0"/>
                <a:ea typeface="Times New Roman" pitchFamily="34" charset="-122"/>
                <a:cs typeface="Times New Roman" pitchFamily="34" charset="-120"/>
              </a:rPr>
              <a:t>"But to all who did receive Him, who believed in His name, He gave the right to become children of God, who were born, not of blood nor of the will of the flesh nor of the will of man, but of God."
</a:t>
            </a:r>
            <a:pPr indent="0" marL="0">
              <a:buNone/>
            </a:pPr>
            <a:r>
              <a:rPr lang="en-US" sz="1100" b="1" dirty="0">
                <a:solidFill>
                  <a:srgbClr val="FFFFFF"/>
                </a:solidFill>
                <a:latin typeface="Garamond" pitchFamily="34" charset="0"/>
                <a:ea typeface="Garamond" pitchFamily="34" charset="-122"/>
                <a:cs typeface="Garamond" pitchFamily="34" charset="-120"/>
              </a:rPr>
              <a:t>— John 1:12–13</a:t>
            </a:r>
            <a:endParaRPr lang="en-US" sz="1100" dirty="0"/>
          </a:p>
        </p:txBody>
      </p:sp>
      <p:sp>
        <p:nvSpPr>
          <p:cNvPr id="5" name="Text 3"/>
          <p:cNvSpPr/>
          <p:nvPr/>
        </p:nvSpPr>
        <p:spPr>
          <a:xfrm>
            <a:off x="457200" y="1737360"/>
            <a:ext cx="6217920" cy="1097280"/>
          </a:xfrm>
          <a:prstGeom prst="rect">
            <a:avLst/>
          </a:prstGeom>
          <a:ln/>
        </p:spPr>
        <p:txBody>
          <a:bodyPr wrap="square" rtlCol="0" anchor="t"/>
          <a:lstStyle/>
          <a:p>
            <a:pPr indent="0" marL="0">
              <a:buNone/>
            </a:pPr>
            <a:r>
              <a:rPr lang="en-US" sz="1000" dirty="0">
                <a:solidFill>
                  <a:srgbClr val="212529"/>
                </a:solidFill>
                <a:latin typeface="Times New Roman" pitchFamily="34" charset="0"/>
                <a:ea typeface="Times New Roman" pitchFamily="34" charset="-122"/>
                <a:cs typeface="Times New Roman" pitchFamily="34" charset="-120"/>
              </a:rPr>
              <a:t>After the tragedy of rejection comes the astounding gift: those who do receive Christ are given the 'right' (ἐξουσίαν — authority, power, privilege) to become children of God. This is not a natural birthright or a human achievement — it is a gift. You cannot earn it through bloodline ('not of blood'), physical effort ('not of the will of the flesh'), or human authority ('not of the will of man'). It comes from God alone.</a:t>
            </a:r>
            <a:endParaRPr lang="en-US" sz="1000" dirty="0"/>
          </a:p>
        </p:txBody>
      </p:sp>
      <p:sp>
        <p:nvSpPr>
          <p:cNvPr id="6" name="Shape 4"/>
          <p:cNvSpPr/>
          <p:nvPr/>
        </p:nvSpPr>
        <p:spPr>
          <a:xfrm>
            <a:off x="457200" y="2926080"/>
            <a:ext cx="6217920" cy="1371600"/>
          </a:xfrm>
          <a:prstGeom prst="roundRect">
            <a:avLst>
              <a:gd name="adj" fmla="val 3333"/>
            </a:avLst>
          </a:prstGeom>
          <a:solidFill>
            <a:srgbClr val="F8F9FA"/>
          </a:solidFill>
          <a:ln w="12700">
            <a:solidFill>
              <a:srgbClr val="0D6EFD"/>
            </a:solidFill>
            <a:prstDash val="solid"/>
          </a:ln>
        </p:spPr>
      </p:sp>
      <p:sp>
        <p:nvSpPr>
          <p:cNvPr id="7" name="Text 5"/>
          <p:cNvSpPr/>
          <p:nvPr/>
        </p:nvSpPr>
        <p:spPr>
          <a:xfrm>
            <a:off x="640080" y="3017520"/>
            <a:ext cx="5852160" cy="1289304"/>
          </a:xfrm>
          <a:prstGeom prst="rect">
            <a:avLst/>
          </a:prstGeom>
          <a:ln/>
        </p:spPr>
        <p:txBody>
          <a:bodyPr wrap="square" rtlCol="0" anchor="t"/>
          <a:lstStyle/>
          <a:p>
            <a:pPr indent="0" marL="0">
              <a:buNone/>
            </a:pPr>
            <a:r>
              <a:rPr lang="en-US" sz="1000" b="1" dirty="0">
                <a:solidFill>
                  <a:srgbClr val="212529"/>
                </a:solidFill>
                <a:latin typeface="Garamond" pitchFamily="34" charset="0"/>
                <a:ea typeface="Garamond" pitchFamily="34" charset="-122"/>
                <a:cs typeface="Garamond" pitchFamily="34" charset="-120"/>
              </a:rPr>
              <a:t>Key Orthodox Concept — Theosis (θέωσις):
</a:t>
            </a:r>
            <a:pPr indent="0" marL="0">
              <a:buNone/>
            </a:pPr>
            <a:r>
              <a:rPr lang="en-US" sz="1000" dirty="0">
                <a:solidFill>
                  <a:srgbClr val="212529"/>
                </a:solidFill>
                <a:latin typeface="Times New Roman" pitchFamily="34" charset="0"/>
                <a:ea typeface="Times New Roman" pitchFamily="34" charset="-122"/>
                <a:cs typeface="Times New Roman" pitchFamily="34" charset="-120"/>
              </a:rPr>
              <a:t>This verse is foundational to the Orthodox doctrine of theosis — divinization. To become 'children of God' is not merely a legal status or metaphor. Orthodox theology teaches that through Christ, humans are invited to participate in the divine nature itself (2 Peter 1:4). We do not become God by essence — that is impossible. But we become 'gods by grace' — sharing in God's life, His holiness, His love, His immortality. This is the ultimate purpose of human existence.</a:t>
            </a:r>
            <a:endParaRPr lang="en-US" sz="1000" dirty="0"/>
          </a:p>
        </p:txBody>
      </p:sp>
      <p:sp>
        <p:nvSpPr>
          <p:cNvPr id="8" name="Shape 6"/>
          <p:cNvSpPr/>
          <p:nvPr/>
        </p:nvSpPr>
        <p:spPr>
          <a:xfrm>
            <a:off x="457200" y="4480560"/>
            <a:ext cx="6217920" cy="731520"/>
          </a:xfrm>
          <a:prstGeom prst="roundRect">
            <a:avLst>
              <a:gd name="adj" fmla="val 6250"/>
            </a:avLst>
          </a:prstGeom>
          <a:solidFill>
            <a:srgbClr val="F8F9FA"/>
          </a:solidFill>
          <a:ln w="12700">
            <a:solidFill>
              <a:srgbClr val="0D6EFD"/>
            </a:solidFill>
            <a:prstDash val="solid"/>
          </a:ln>
        </p:spPr>
      </p:sp>
      <p:sp>
        <p:nvSpPr>
          <p:cNvPr id="9" name="Text 7"/>
          <p:cNvSpPr/>
          <p:nvPr/>
        </p:nvSpPr>
        <p:spPr>
          <a:xfrm>
            <a:off x="640080" y="4572000"/>
            <a:ext cx="5852160" cy="557784"/>
          </a:xfrm>
          <a:prstGeom prst="rect">
            <a:avLst/>
          </a:prstGeom>
          <a:ln/>
        </p:spPr>
        <p:txBody>
          <a:bodyPr wrap="square" rtlCol="0" anchor="t"/>
          <a:lstStyle/>
          <a:p>
            <a:pPr indent="0" marL="0">
              <a:buNone/>
            </a:pPr>
            <a:r>
              <a:rPr lang="en-US" sz="1000" b="1" dirty="0">
                <a:solidFill>
                  <a:srgbClr val="212529"/>
                </a:solidFill>
                <a:latin typeface="Garamond" pitchFamily="34" charset="0"/>
                <a:ea typeface="Garamond" pitchFamily="34" charset="-122"/>
                <a:cs typeface="Garamond" pitchFamily="34" charset="-120"/>
              </a:rPr>
              <a:t>Patristic Insight
</a:t>
            </a:r>
            <a:pPr indent="0" marL="0">
              <a:buNone/>
            </a:pPr>
            <a:r>
              <a:rPr lang="en-US" sz="1000" dirty="0">
                <a:solidFill>
                  <a:srgbClr val="212529"/>
                </a:solidFill>
                <a:latin typeface="Times New Roman" pitchFamily="34" charset="0"/>
                <a:ea typeface="Times New Roman" pitchFamily="34" charset="-122"/>
                <a:cs typeface="Times New Roman" pitchFamily="34" charset="-120"/>
              </a:rPr>
              <a:t>St. Athanasius (On the Incarnation, §54): 'God became man so that man might become god.' — Perhaps the single most important sentence in Orthodox theology.</a:t>
            </a:r>
            <a:endParaRPr lang="en-US" sz="1000" dirty="0"/>
          </a:p>
        </p:txBody>
      </p:sp>
      <p:sp>
        <p:nvSpPr>
          <p:cNvPr id="10" name="Shape 8"/>
          <p:cNvSpPr/>
          <p:nvPr/>
        </p:nvSpPr>
        <p:spPr>
          <a:xfrm>
            <a:off x="457200" y="5394960"/>
            <a:ext cx="6217920" cy="1005840"/>
          </a:xfrm>
          <a:prstGeom prst="roundRect">
            <a:avLst>
              <a:gd name="adj" fmla="val 4545"/>
            </a:avLst>
          </a:prstGeom>
          <a:solidFill>
            <a:srgbClr val="F8F9FA"/>
          </a:solidFill>
          <a:ln w="12700">
            <a:solidFill>
              <a:srgbClr val="0D6EFD"/>
            </a:solidFill>
            <a:prstDash val="solid"/>
          </a:ln>
        </p:spPr>
      </p:sp>
      <p:sp>
        <p:nvSpPr>
          <p:cNvPr id="11" name="Text 9"/>
          <p:cNvSpPr/>
          <p:nvPr/>
        </p:nvSpPr>
        <p:spPr>
          <a:xfrm>
            <a:off x="640080" y="5486400"/>
            <a:ext cx="5852160" cy="1005840"/>
          </a:xfrm>
          <a:prstGeom prst="rect">
            <a:avLst/>
          </a:prstGeom>
          <a:ln/>
        </p:spPr>
        <p:txBody>
          <a:bodyPr wrap="square" rtlCol="0" anchor="t"/>
          <a:lstStyle/>
          <a:p>
            <a:pPr indent="0" marL="0">
              <a:buNone/>
            </a:pPr>
            <a:r>
              <a:rPr lang="en-US" sz="1000" b="1" dirty="0">
                <a:solidFill>
                  <a:srgbClr val="212529"/>
                </a:solidFill>
                <a:latin typeface="Garamond" pitchFamily="34" charset="0"/>
                <a:ea typeface="Garamond" pitchFamily="34" charset="-122"/>
                <a:cs typeface="Garamond" pitchFamily="34" charset="-120"/>
              </a:rPr>
              <a:t>Practical Analogy
</a:t>
            </a:r>
            <a:pPr indent="0" marL="0">
              <a:buNone/>
            </a:pPr>
            <a:r>
              <a:rPr lang="en-US" sz="1000" dirty="0">
                <a:solidFill>
                  <a:srgbClr val="212529"/>
                </a:solidFill>
                <a:latin typeface="Times New Roman" pitchFamily="34" charset="0"/>
                <a:ea typeface="Times New Roman" pitchFamily="34" charset="-122"/>
                <a:cs typeface="Times New Roman" pitchFamily="34" charset="-120"/>
              </a:rPr>
              <a:t>Think of an iron rod placed in a fire. Over time, the rod glows with the fire's heat and light. The rod does not become fire — it remains iron. But it participates so fully in the fire's energy that it radiates heat and light as if it were fire itself. This is theosis: we remain human, but we are so filled with God's grace that His life radiates through us.</a:t>
            </a:r>
            <a:endParaRPr lang="en-US" sz="1000" dirty="0"/>
          </a:p>
        </p:txBody>
      </p:sp>
      <p:pic>
        <p:nvPicPr>
          <p:cNvPr id="12" name="Image 0" descr="preencoded.png">    </p:cNvPr>
          <p:cNvPicPr>
            <a:picLocks noChangeAspect="1"/>
          </p:cNvPicPr>
          <p:nvPr/>
        </p:nvPicPr>
        <p:blipFill>
          <a:blip r:embed="rId1"/>
          <a:stretch>
            <a:fillRect/>
          </a:stretch>
        </p:blipFill>
        <p:spPr>
          <a:xfrm>
            <a:off x="6949440" y="1737360"/>
            <a:ext cx="4754880" cy="4663440"/>
          </a:xfrm>
          <a:prstGeom prst="rect">
            <a:avLst/>
          </a:prstGeom>
        </p:spPr>
      </p:pic>
      <p:sp>
        <p:nvSpPr>
          <p:cNvPr id="13" name="Shape 10"/>
          <p:cNvSpPr/>
          <p:nvPr/>
        </p:nvSpPr>
        <p:spPr>
          <a:xfrm>
            <a:off x="457200" y="6537960"/>
            <a:ext cx="11274552" cy="0"/>
          </a:xfrm>
          <a:prstGeom prst="line">
            <a:avLst/>
          </a:prstGeom>
          <a:noFill/>
          <a:ln w="12700">
            <a:solidFill>
              <a:srgbClr val="DEE2E6"/>
            </a:solidFill>
            <a:prstDash val="solid"/>
          </a:ln>
        </p:spPr>
      </p:sp>
      <p:sp>
        <p:nvSpPr>
          <p:cNvPr id="14" name="Text 11"/>
          <p:cNvSpPr/>
          <p:nvPr/>
        </p:nvSpPr>
        <p:spPr>
          <a:xfrm>
            <a:off x="566928" y="6144768"/>
            <a:ext cx="5998464" cy="192024"/>
          </a:xfrm>
          <a:prstGeom prst="rect">
            <a:avLst/>
          </a:prstGeom>
          <a:ln/>
        </p:spPr>
        <p:txBody>
          <a:bodyPr wrap="square" rtlCol="0" anchor="t"/>
          <a:lstStyle/>
          <a:p>
            <a:pPr indent="0" marL="0">
              <a:buNone/>
            </a:pPr>
            <a:r>
              <a:rPr lang="en-US" sz="1000" dirty="0">
                <a:solidFill>
                  <a:srgbClr val="6C757D"/>
                </a:solidFill>
                <a:latin typeface="Times New Roman" pitchFamily="34" charset="0"/>
                <a:ea typeface="Times New Roman" pitchFamily="34" charset="-122"/>
                <a:cs typeface="Times New Roman" pitchFamily="34" charset="-120"/>
              </a:rPr>
              <a:t>John 1:12–13 | Slide 9 of 15</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457200" y="274320"/>
            <a:ext cx="11274552" cy="914400"/>
          </a:xfrm>
          <a:prstGeom prst="rect">
            <a:avLst/>
          </a:prstGeom>
          <a:solidFill>
            <a:srgbClr val="580F1C"/>
          </a:solidFill>
          <a:ln/>
        </p:spPr>
      </p:sp>
      <p:sp>
        <p:nvSpPr>
          <p:cNvPr id="3" name="Text 1"/>
          <p:cNvSpPr/>
          <p:nvPr/>
        </p:nvSpPr>
        <p:spPr>
          <a:xfrm>
            <a:off x="566928" y="365760"/>
            <a:ext cx="11055096" cy="731520"/>
          </a:xfrm>
          <a:prstGeom prst="rect">
            <a:avLst/>
          </a:prstGeom>
          <a:ln/>
        </p:spPr>
        <p:txBody>
          <a:bodyPr wrap="square" rtlCol="0" anchor="t"/>
          <a:lstStyle/>
          <a:p>
            <a:pPr indent="0" marL="0">
              <a:buNone/>
            </a:pPr>
            <a:r>
              <a:rPr lang="en-US" sz="1800" b="1" dirty="0">
                <a:solidFill>
                  <a:srgbClr val="FFFFFF"/>
                </a:solidFill>
                <a:latin typeface="Garamond" pitchFamily="34" charset="0"/>
                <a:ea typeface="Garamond" pitchFamily="34" charset="-122"/>
                <a:cs typeface="Garamond" pitchFamily="34" charset="-120"/>
              </a:rPr>
              <a:t>And the Word became flesh and dwelt among us
</a:t>
            </a:r>
            <a:pPr indent="0" marL="0">
              <a:buNone/>
            </a:pPr>
            <a:r>
              <a:rPr lang="en-US" sz="1800" dirty="0">
                <a:solidFill>
                  <a:srgbClr val="FFFFFF"/>
                </a:solidFill>
                <a:latin typeface="Times New Roman" pitchFamily="34" charset="0"/>
                <a:ea typeface="Times New Roman" pitchFamily="34" charset="-122"/>
                <a:cs typeface="Times New Roman" pitchFamily="34" charset="-120"/>
              </a:rPr>
              <a:t>Καὶ ὁ Λόγος σὰρξ ἐγένετο καὶ ἐσκήνωσεν ἐν ἡμῖν — John 1:14a</a:t>
            </a:r>
            <a:endParaRPr lang="en-US" sz="1800" dirty="0"/>
          </a:p>
        </p:txBody>
      </p:sp>
      <p:sp>
        <p:nvSpPr>
          <p:cNvPr id="4" name="Text 2"/>
          <p:cNvSpPr/>
          <p:nvPr/>
        </p:nvSpPr>
        <p:spPr>
          <a:xfrm>
            <a:off x="457200" y="1371600"/>
            <a:ext cx="5852160" cy="1005840"/>
          </a:xfrm>
          <a:prstGeom prst="rect">
            <a:avLst/>
          </a:prstGeom>
          <a:ln/>
        </p:spPr>
        <p:txBody>
          <a:bodyPr wrap="square" rtlCol="0" anchor="t"/>
          <a:lstStyle/>
          <a:p>
            <a:pPr marL="342900" indent="-342900">
              <a:buSzPct val="100000"/>
              <a:buChar char="•"/>
            </a:pPr>
            <a:r>
              <a:rPr lang="en-US" sz="1200" b="1" dirty="0">
                <a:solidFill>
                  <a:srgbClr val="212529"/>
                </a:solidFill>
                <a:latin typeface="Garamond" pitchFamily="34" charset="0"/>
                <a:ea typeface="Garamond" pitchFamily="34" charset="-122"/>
                <a:cs typeface="Garamond" pitchFamily="34" charset="-120"/>
              </a:rPr>
              <a:t>The eternal, uncreated Word 'became flesh' (ἐγένετο).</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Not a costume or an appearance. It was a real, permanent, irreversible event.</a:t>
            </a:r>
            <a:endParaRPr lang="en-US" sz="1200" dirty="0"/>
          </a:p>
          <a:p>
            <a:pPr marL="342900" indent="-342900">
              <a:buSzPct val="100000"/>
              <a:buChar char="•"/>
            </a:pPr>
            <a:r>
              <a:rPr lang="en-US" sz="1200" dirty="0">
                <a:solidFill>
                  <a:srgbClr val="212529"/>
                </a:solidFill>
                <a:latin typeface="Times New Roman" pitchFamily="34" charset="0"/>
                <a:ea typeface="Times New Roman" pitchFamily="34" charset="-122"/>
                <a:cs typeface="Times New Roman" pitchFamily="34" charset="-120"/>
              </a:rPr>
              <a:t>God took on full human nature (body, soul, mind, will) without ceasing to be fully God.</a:t>
            </a:r>
            <a:endParaRPr lang="en-US" sz="1200" dirty="0"/>
          </a:p>
        </p:txBody>
      </p:sp>
      <p:sp>
        <p:nvSpPr>
          <p:cNvPr id="5" name="Text 3"/>
          <p:cNvSpPr/>
          <p:nvPr/>
        </p:nvSpPr>
        <p:spPr>
          <a:xfrm>
            <a:off x="457200" y="2468880"/>
            <a:ext cx="5852160" cy="822960"/>
          </a:xfrm>
          <a:prstGeom prst="rect">
            <a:avLst/>
          </a:prstGeom>
          <a:ln/>
        </p:spPr>
        <p:txBody>
          <a:bodyPr wrap="square" rtlCol="0" anchor="t"/>
          <a:lstStyle/>
          <a:p>
            <a:pPr marL="342900" indent="-342900">
              <a:buSzPct val="100000"/>
              <a:buChar char="•"/>
            </a:pPr>
            <a:r>
              <a:rPr lang="en-US" sz="1100" b="1" dirty="0">
                <a:solidFill>
                  <a:srgbClr val="212529"/>
                </a:solidFill>
                <a:latin typeface="Garamond" pitchFamily="34" charset="0"/>
                <a:ea typeface="Garamond" pitchFamily="34" charset="-122"/>
                <a:cs typeface="Garamond" pitchFamily="34" charset="-120"/>
              </a:rPr>
              <a:t>'Dwelt' (ἐσκήνωσεν) literally means 'pitched His tent' or 'tabernacled.'</a:t>
            </a:r>
            <a:endParaRPr lang="en-US" sz="1100" dirty="0"/>
          </a:p>
          <a:p>
            <a:pPr marL="342900" indent="-342900">
              <a:buSzPct val="100000"/>
              <a:buChar char="•"/>
            </a:pPr>
            <a:r>
              <a:rPr lang="en-US" sz="1100" dirty="0">
                <a:solidFill>
                  <a:srgbClr val="212529"/>
                </a:solidFill>
                <a:latin typeface="Times New Roman" pitchFamily="34" charset="0"/>
                <a:ea typeface="Times New Roman" pitchFamily="34" charset="-122"/>
                <a:cs typeface="Times New Roman" pitchFamily="34" charset="-120"/>
              </a:rPr>
              <a:t>Recalls the Old Testament Tabernacle (Exodus 40:34-35).</a:t>
            </a:r>
            <a:endParaRPr lang="en-US" sz="1100" dirty="0"/>
          </a:p>
          <a:p>
            <a:pPr marL="342900" indent="-342900">
              <a:buSzPct val="100000"/>
              <a:buChar char="•"/>
            </a:pPr>
            <a:r>
              <a:rPr lang="en-US" sz="1100" dirty="0">
                <a:solidFill>
                  <a:srgbClr val="212529"/>
                </a:solidFill>
                <a:latin typeface="Times New Roman" pitchFamily="34" charset="0"/>
                <a:ea typeface="Times New Roman" pitchFamily="34" charset="-122"/>
                <a:cs typeface="Times New Roman" pitchFamily="34" charset="-120"/>
              </a:rPr>
              <a:t>The portable tent of meeting is now a human body.</a:t>
            </a:r>
            <a:endParaRPr lang="en-US" sz="1100" dirty="0"/>
          </a:p>
        </p:txBody>
      </p:sp>
      <p:sp>
        <p:nvSpPr>
          <p:cNvPr id="6" name="Shape 4"/>
          <p:cNvSpPr/>
          <p:nvPr/>
        </p:nvSpPr>
        <p:spPr>
          <a:xfrm>
            <a:off x="457200" y="3383280"/>
            <a:ext cx="5852160" cy="1280160"/>
          </a:xfrm>
          <a:prstGeom prst="roundRect">
            <a:avLst>
              <a:gd name="adj" fmla="val 3571"/>
            </a:avLst>
          </a:prstGeom>
          <a:solidFill>
            <a:srgbClr val="0B1D3A"/>
          </a:solidFill>
          <a:ln/>
        </p:spPr>
      </p:sp>
      <p:sp>
        <p:nvSpPr>
          <p:cNvPr id="7" name="Text 5"/>
          <p:cNvSpPr/>
          <p:nvPr/>
        </p:nvSpPr>
        <p:spPr>
          <a:xfrm>
            <a:off x="566928" y="3474720"/>
            <a:ext cx="5632704" cy="1097280"/>
          </a:xfrm>
          <a:prstGeom prst="rect">
            <a:avLst/>
          </a:prstGeom>
          <a:ln/>
        </p:spPr>
        <p:txBody>
          <a:bodyPr wrap="square" rtlCol="0" anchor="t"/>
          <a:lstStyle/>
          <a:p>
            <a:pPr indent="0" marL="0">
              <a:buNone/>
            </a:pPr>
            <a:r>
              <a:rPr lang="en-US" sz="1200" b="1" dirty="0">
                <a:solidFill>
                  <a:srgbClr val="FFFFFF"/>
                </a:solidFill>
                <a:latin typeface="Garamond" pitchFamily="34" charset="0"/>
                <a:ea typeface="Garamond" pitchFamily="34" charset="-122"/>
                <a:cs typeface="Garamond" pitchFamily="34" charset="-120"/>
              </a:rPr>
              <a:t>Heresies This Verse Refutes:</a:t>
            </a:r>
            <a:endParaRPr lang="en-US" sz="1200" dirty="0"/>
          </a:p>
          <a:p>
            <a:pPr marL="342900" indent="-342900">
              <a:buSzPct val="100000"/>
              <a:buChar char="•"/>
            </a:pPr>
            <a:r>
              <a:rPr lang="en-US" sz="1200" dirty="0">
                <a:solidFill>
                  <a:srgbClr val="FFFFFF"/>
                </a:solidFill>
                <a:latin typeface="Times New Roman" pitchFamily="34" charset="0"/>
                <a:ea typeface="Times New Roman" pitchFamily="34" charset="-122"/>
                <a:cs typeface="Times New Roman" pitchFamily="34" charset="-120"/>
              </a:rPr>
              <a:t>Docetism: Refutes the claim that Christ only appeared human.</a:t>
            </a:r>
            <a:endParaRPr lang="en-US" sz="1200" dirty="0"/>
          </a:p>
          <a:p>
            <a:pPr marL="342900" indent="-342900">
              <a:buSzPct val="100000"/>
              <a:buChar char="•"/>
            </a:pPr>
            <a:r>
              <a:rPr lang="en-US" sz="1200" dirty="0">
                <a:solidFill>
                  <a:srgbClr val="FFFFFF"/>
                </a:solidFill>
                <a:latin typeface="Times New Roman" pitchFamily="34" charset="0"/>
                <a:ea typeface="Times New Roman" pitchFamily="34" charset="-122"/>
                <a:cs typeface="Times New Roman" pitchFamily="34" charset="-120"/>
              </a:rPr>
              <a:t>Apollinarianism: 'Flesh' signifies complete human nature, not just a physical shell.</a:t>
            </a:r>
            <a:endParaRPr lang="en-US" sz="1200" dirty="0"/>
          </a:p>
          <a:p>
            <a:pPr marL="342900" indent="-342900">
              <a:buSzPct val="100000"/>
              <a:buChar char="•"/>
            </a:pPr>
            <a:r>
              <a:rPr lang="en-US" sz="1200" dirty="0">
                <a:solidFill>
                  <a:srgbClr val="FFFFFF"/>
                </a:solidFill>
                <a:latin typeface="Times New Roman" pitchFamily="34" charset="0"/>
                <a:ea typeface="Times New Roman" pitchFamily="34" charset="-122"/>
                <a:cs typeface="Times New Roman" pitchFamily="34" charset="-120"/>
              </a:rPr>
              <a:t>Nestorianism: The one Word became flesh — one person, two united natures.</a:t>
            </a:r>
            <a:endParaRPr lang="en-US" sz="1200" dirty="0"/>
          </a:p>
        </p:txBody>
      </p:sp>
      <p:sp>
        <p:nvSpPr>
          <p:cNvPr id="8" name="Text 6"/>
          <p:cNvSpPr/>
          <p:nvPr/>
        </p:nvSpPr>
        <p:spPr>
          <a:xfrm>
            <a:off x="457200" y="4846320"/>
            <a:ext cx="5852160" cy="1463040"/>
          </a:xfrm>
          <a:prstGeom prst="rect">
            <a:avLst/>
          </a:prstGeom>
          <a:ln/>
        </p:spPr>
        <p:txBody>
          <a:bodyPr wrap="square" rtlCol="0" anchor="t"/>
          <a:lstStyle/>
          <a:p>
            <a:pPr indent="0" marL="0">
              <a:buNone/>
            </a:pPr>
            <a:r>
              <a:rPr lang="en-US" sz="1200" b="1" dirty="0">
                <a:solidFill>
                  <a:srgbClr val="212529"/>
                </a:solidFill>
                <a:latin typeface="Garamond" pitchFamily="34" charset="0"/>
                <a:ea typeface="Garamond" pitchFamily="34" charset="-122"/>
                <a:cs typeface="Garamond" pitchFamily="34" charset="-120"/>
              </a:rPr>
              <a:t>The Chalcedonian Definition (451 AD):</a:t>
            </a:r>
            <a:pPr indent="0" marL="0">
              <a:buNone/>
            </a:pPr>
            <a:r>
              <a:rPr lang="en-US" sz="1200" dirty="0">
                <a:solidFill>
                  <a:srgbClr val="212529"/>
                </a:solidFill>
                <a:latin typeface="Times New Roman" pitchFamily="34" charset="0"/>
                <a:ea typeface="Times New Roman" pitchFamily="34" charset="-122"/>
                <a:cs typeface="Times New Roman" pitchFamily="34" charset="-120"/>
              </a:rPr>
              <a:t>Christ is one person in two natures — fully divine and fully human — 'without confusion, without change, without division, without separation.'
</a:t>
            </a:r>
            <a:pPr indent="0" marL="0">
              <a:buNone/>
            </a:pPr>
            <a:r>
              <a:rPr lang="en-US" sz="1200" b="1" dirty="0">
                <a:solidFill>
                  <a:srgbClr val="212529"/>
                </a:solidFill>
                <a:latin typeface="Garamond" pitchFamily="34" charset="0"/>
                <a:ea typeface="Garamond" pitchFamily="34" charset="-122"/>
                <a:cs typeface="Garamond" pitchFamily="34" charset="-120"/>
              </a:rPr>
              <a:t>St. Maximus the Confessor:</a:t>
            </a:r>
            <a:pPr indent="0" marL="0">
              <a:buNone/>
            </a:pPr>
            <a:r>
              <a:rPr lang="en-US" sz="1200" dirty="0">
                <a:solidFill>
                  <a:srgbClr val="212529"/>
                </a:solidFill>
                <a:latin typeface="Times New Roman" pitchFamily="34" charset="0"/>
                <a:ea typeface="Times New Roman" pitchFamily="34" charset="-122"/>
                <a:cs typeface="Times New Roman" pitchFamily="34" charset="-120"/>
              </a:rPr>
              <a:t>"The Incarnation is the ultimate purpose of creation. God always intended to unite Himself with humanity — the Fall made it a rescue mission, but union was always the plan."</a:t>
            </a:r>
            <a:endParaRPr lang="en-US" sz="1200" dirty="0"/>
          </a:p>
        </p:txBody>
      </p:sp>
      <p:pic>
        <p:nvPicPr>
          <p:cNvPr id="9" name="Image 0" descr="preencoded.png">    </p:cNvPr>
          <p:cNvPicPr>
            <a:picLocks noChangeAspect="1"/>
          </p:cNvPicPr>
          <p:nvPr/>
        </p:nvPicPr>
        <p:blipFill>
          <a:blip r:embed="rId1"/>
          <a:stretch>
            <a:fillRect/>
          </a:stretch>
        </p:blipFill>
        <p:spPr>
          <a:xfrm>
            <a:off x="6583680" y="1371600"/>
            <a:ext cx="5120640" cy="4937760"/>
          </a:xfrm>
          <a:prstGeom prst="rect">
            <a:avLst/>
          </a:prstGeom>
        </p:spPr>
      </p:pic>
      <p:sp>
        <p:nvSpPr>
          <p:cNvPr id="10" name="Shape 7"/>
          <p:cNvSpPr/>
          <p:nvPr/>
        </p:nvSpPr>
        <p:spPr>
          <a:xfrm>
            <a:off x="457200" y="6492240"/>
            <a:ext cx="11274552" cy="0"/>
          </a:xfrm>
          <a:prstGeom prst="line">
            <a:avLst/>
          </a:prstGeom>
          <a:noFill/>
          <a:ln w="12700">
            <a:solidFill>
              <a:srgbClr val="D4AF37"/>
            </a:solidFill>
            <a:prstDash val="solid"/>
          </a:ln>
        </p:spPr>
      </p:sp>
      <p:sp>
        <p:nvSpPr>
          <p:cNvPr id="11" name="Text 8"/>
          <p:cNvSpPr/>
          <p:nvPr/>
        </p:nvSpPr>
        <p:spPr>
          <a:xfrm>
            <a:off x="457200" y="6309360"/>
            <a:ext cx="11274552" cy="182880"/>
          </a:xfrm>
          <a:prstGeom prst="rect">
            <a:avLst/>
          </a:prstGeom>
          <a:ln/>
        </p:spPr>
        <p:txBody>
          <a:bodyPr wrap="square" rtlCol="0" anchor="t"/>
          <a:lstStyle/>
          <a:p>
            <a:pPr indent="0" marL="0">
              <a:buNone/>
            </a:pPr>
            <a:r>
              <a:rPr lang="en-US" sz="1000" dirty="0">
                <a:solidFill>
                  <a:srgbClr val="6C757D"/>
                </a:solidFill>
                <a:latin typeface="Times New Roman" pitchFamily="34" charset="0"/>
                <a:ea typeface="Times New Roman" pitchFamily="34" charset="-122"/>
                <a:cs typeface="Times New Roman" pitchFamily="34" charset="-120"/>
              </a:rPr>
              <a:t>John 1:14a | Slide 10 of 15</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Beginning Was the Word — Unveiling the Mystery of John's Prologue</dc:title>
  <dc:subject>PptxGenJS Presentation</dc:subject>
  <dc:creator>PptxGenJS</dc:creator>
  <cp:lastModifiedBy>PptxGenJS</cp:lastModifiedBy>
  <cp:revision>1</cp:revision>
  <dcterms:created xsi:type="dcterms:W3CDTF">2026-03-25T08:43:11Z</dcterms:created>
  <dcterms:modified xsi:type="dcterms:W3CDTF">2026-03-25T08:43:11Z</dcterms:modified>
</cp:coreProperties>
</file>